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3" r:id="rId30"/>
    <p:sldId id="289" r:id="rId31"/>
    <p:sldId id="290" r:id="rId32"/>
    <p:sldId id="291" r:id="rId33"/>
    <p:sldId id="292" r:id="rId34"/>
    <p:sldId id="293" r:id="rId35"/>
    <p:sldId id="294" r:id="rId36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84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3131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1313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3131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635562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8" y="0"/>
                </a:lnTo>
              </a:path>
            </a:pathLst>
          </a:custGeom>
          <a:ln w="19049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3131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1112" y="968375"/>
            <a:ext cx="1158577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131313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9747" y="2342849"/>
            <a:ext cx="13108504" cy="5782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1313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71512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8" y="0"/>
                </a:lnTo>
              </a:path>
            </a:pathLst>
          </a:custGeom>
          <a:ln w="19049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676953"/>
            <a:ext cx="18288000" cy="1581785"/>
            <a:chOff x="0" y="7676953"/>
            <a:chExt cx="18288000" cy="1581785"/>
          </a:xfrm>
        </p:grpSpPr>
        <p:sp>
          <p:nvSpPr>
            <p:cNvPr id="4" name="object 4"/>
            <p:cNvSpPr/>
            <p:nvPr/>
          </p:nvSpPr>
          <p:spPr>
            <a:xfrm>
              <a:off x="0" y="9248775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>
                  <a:moveTo>
                    <a:pt x="0" y="0"/>
                  </a:moveTo>
                  <a:lnTo>
                    <a:pt x="18287998" y="0"/>
                  </a:lnTo>
                </a:path>
              </a:pathLst>
            </a:custGeom>
            <a:ln w="19049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34" y="7676953"/>
              <a:ext cx="0" cy="1581785"/>
            </a:xfrm>
            <a:custGeom>
              <a:avLst/>
              <a:gdLst/>
              <a:ahLst/>
              <a:cxnLst/>
              <a:rect l="l" t="t" r="r" b="b"/>
              <a:pathLst>
                <a:path h="1581784">
                  <a:moveTo>
                    <a:pt x="0" y="1581281"/>
                  </a:moveTo>
                  <a:lnTo>
                    <a:pt x="0" y="0"/>
                  </a:lnTo>
                </a:path>
              </a:pathLst>
            </a:custGeom>
            <a:ln w="19098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33011" y="8209318"/>
            <a:ext cx="9690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" dirty="0">
                <a:solidFill>
                  <a:srgbClr val="131313"/>
                </a:solidFill>
                <a:latin typeface="Cambria"/>
                <a:cs typeface="Cambria"/>
              </a:rPr>
              <a:t>19П-3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8169694"/>
            <a:ext cx="6481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70" dirty="0" err="1">
                <a:solidFill>
                  <a:srgbClr val="131313"/>
                </a:solidFill>
                <a:latin typeface="Cambria"/>
                <a:cs typeface="Cambria"/>
              </a:rPr>
              <a:t>Выполнил</a:t>
            </a:r>
            <a:r>
              <a:rPr sz="3200" b="1" spc="170" dirty="0">
                <a:solidFill>
                  <a:srgbClr val="131313"/>
                </a:solidFill>
                <a:latin typeface="Cambria"/>
                <a:cs typeface="Cambria"/>
              </a:rPr>
              <a:t>:</a:t>
            </a:r>
            <a:r>
              <a:rPr sz="3200" b="1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3200" b="1" spc="220" dirty="0">
                <a:solidFill>
                  <a:srgbClr val="131313"/>
                </a:solidFill>
                <a:latin typeface="Cambria"/>
                <a:cs typeface="Cambria"/>
              </a:rPr>
              <a:t>Смольников</a:t>
            </a:r>
            <a:r>
              <a:rPr sz="3200" b="1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3200" b="1" spc="270" dirty="0">
                <a:solidFill>
                  <a:srgbClr val="131313"/>
                </a:solidFill>
                <a:latin typeface="Cambria"/>
                <a:cs typeface="Cambria"/>
              </a:rPr>
              <a:t>Н.П.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9921" y="2507807"/>
            <a:ext cx="13988415" cy="260712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6680"/>
              </a:lnSpc>
              <a:spcBef>
                <a:spcPts val="229"/>
              </a:spcBef>
            </a:pPr>
            <a:r>
              <a:rPr lang="ru-RU" sz="5600" dirty="0">
                <a:latin typeface="Cambria"/>
                <a:cs typeface="Cambria"/>
              </a:rPr>
              <a:t>Разработка автоматизированной информационной системы для бронирования номеров отелей</a:t>
            </a:r>
            <a:endParaRPr sz="5600" dirty="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1502" y="236854"/>
            <a:ext cx="13736319" cy="189795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88265" algn="ctr">
              <a:lnSpc>
                <a:spcPct val="100000"/>
              </a:lnSpc>
              <a:spcBef>
                <a:spcPts val="610"/>
              </a:spcBef>
            </a:pPr>
            <a:r>
              <a:rPr sz="2700" spc="180" dirty="0">
                <a:solidFill>
                  <a:srgbClr val="131313"/>
                </a:solidFill>
                <a:latin typeface="Cambria"/>
                <a:cs typeface="Cambria"/>
              </a:rPr>
              <a:t>Министерство</a:t>
            </a:r>
            <a:r>
              <a:rPr sz="2700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60" dirty="0">
                <a:solidFill>
                  <a:srgbClr val="131313"/>
                </a:solidFill>
                <a:latin typeface="Cambria"/>
                <a:cs typeface="Cambria"/>
              </a:rPr>
              <a:t>образования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65" dirty="0">
                <a:solidFill>
                  <a:srgbClr val="131313"/>
                </a:solidFill>
                <a:latin typeface="Cambria"/>
                <a:cs typeface="Cambria"/>
              </a:rPr>
              <a:t>и</a:t>
            </a:r>
            <a:r>
              <a:rPr sz="2700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20" dirty="0">
                <a:solidFill>
                  <a:srgbClr val="131313"/>
                </a:solidFill>
                <a:latin typeface="Cambria"/>
                <a:cs typeface="Cambria"/>
              </a:rPr>
              <a:t>науки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80" dirty="0">
                <a:solidFill>
                  <a:srgbClr val="131313"/>
                </a:solidFill>
                <a:latin typeface="Cambria"/>
                <a:cs typeface="Cambria"/>
              </a:rPr>
              <a:t>Республики</a:t>
            </a:r>
            <a:r>
              <a:rPr sz="2700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65" dirty="0">
                <a:solidFill>
                  <a:srgbClr val="131313"/>
                </a:solidFill>
                <a:latin typeface="Cambria"/>
                <a:cs typeface="Cambria"/>
              </a:rPr>
              <a:t>Башкортостан</a:t>
            </a:r>
            <a:endParaRPr sz="2700" dirty="0">
              <a:latin typeface="Cambria"/>
              <a:cs typeface="Cambria"/>
            </a:endParaRPr>
          </a:p>
          <a:p>
            <a:pPr marL="12065" marR="5080" algn="ctr">
              <a:lnSpc>
                <a:spcPct val="115700"/>
              </a:lnSpc>
            </a:pPr>
            <a:r>
              <a:rPr lang="ru-RU" sz="2700" spc="150" dirty="0">
                <a:solidFill>
                  <a:srgbClr val="131313"/>
                </a:solidFill>
                <a:latin typeface="Cambria"/>
                <a:cs typeface="Cambria"/>
              </a:rPr>
              <a:t>Государственное</a:t>
            </a:r>
            <a:r>
              <a:rPr sz="2700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lang="ru-RU" sz="2700" spc="175" dirty="0">
                <a:solidFill>
                  <a:srgbClr val="131313"/>
                </a:solidFill>
                <a:latin typeface="Cambria"/>
                <a:cs typeface="Cambria"/>
              </a:rPr>
              <a:t>автономное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75" dirty="0">
                <a:solidFill>
                  <a:srgbClr val="131313"/>
                </a:solidFill>
                <a:latin typeface="Cambria"/>
                <a:cs typeface="Cambria"/>
              </a:rPr>
              <a:t>профессиональное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55" dirty="0">
                <a:solidFill>
                  <a:srgbClr val="131313"/>
                </a:solidFill>
                <a:latin typeface="Cambria"/>
                <a:cs typeface="Cambria"/>
              </a:rPr>
              <a:t>образовательное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Cambria"/>
                <a:cs typeface="Cambria"/>
              </a:rPr>
              <a:t>учреждение </a:t>
            </a:r>
            <a:r>
              <a:rPr sz="2700" spc="-58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10" dirty="0">
                <a:solidFill>
                  <a:srgbClr val="131313"/>
                </a:solidFill>
                <a:latin typeface="Cambria"/>
                <a:cs typeface="Cambria"/>
              </a:rPr>
              <a:t>Уфимский</a:t>
            </a:r>
            <a:r>
              <a:rPr sz="2700" spc="105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90" dirty="0">
                <a:solidFill>
                  <a:srgbClr val="131313"/>
                </a:solidFill>
                <a:latin typeface="Cambria"/>
                <a:cs typeface="Cambria"/>
              </a:rPr>
              <a:t>колледж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170" dirty="0">
                <a:solidFill>
                  <a:srgbClr val="131313"/>
                </a:solidFill>
                <a:latin typeface="Cambria"/>
                <a:cs typeface="Cambria"/>
              </a:rPr>
              <a:t>статистики,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Cambria"/>
                <a:cs typeface="Cambria"/>
              </a:rPr>
              <a:t>информатики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65" dirty="0">
                <a:solidFill>
                  <a:srgbClr val="131313"/>
                </a:solidFill>
                <a:latin typeface="Cambria"/>
                <a:cs typeface="Cambria"/>
              </a:rPr>
              <a:t>и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Cambria"/>
                <a:cs typeface="Cambria"/>
              </a:rPr>
              <a:t>вычислительной</a:t>
            </a:r>
            <a:r>
              <a:rPr sz="2700" spc="110" dirty="0">
                <a:solidFill>
                  <a:srgbClr val="131313"/>
                </a:solidFill>
                <a:latin typeface="Cambria"/>
                <a:cs typeface="Cambria"/>
              </a:rPr>
              <a:t> </a:t>
            </a:r>
            <a:r>
              <a:rPr sz="2700" spc="210" dirty="0">
                <a:solidFill>
                  <a:srgbClr val="131313"/>
                </a:solidFill>
                <a:latin typeface="Cambria"/>
                <a:cs typeface="Cambria"/>
              </a:rPr>
              <a:t>техники</a:t>
            </a:r>
            <a:endParaRPr sz="27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6024" y="3"/>
            <a:ext cx="2540" cy="10287000"/>
          </a:xfrm>
          <a:custGeom>
            <a:avLst/>
            <a:gdLst/>
            <a:ahLst/>
            <a:cxnLst/>
            <a:rect l="l" t="t" r="r" b="b"/>
            <a:pathLst>
              <a:path w="2540" h="10287000">
                <a:moveTo>
                  <a:pt x="0" y="10286999"/>
                </a:moveTo>
                <a:lnTo>
                  <a:pt x="1974" y="10286999"/>
                </a:lnTo>
                <a:lnTo>
                  <a:pt x="19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2809220" cy="10287000"/>
          </a:xfrm>
          <a:custGeom>
            <a:avLst/>
            <a:gdLst/>
            <a:ahLst/>
            <a:cxnLst/>
            <a:rect l="l" t="t" r="r" b="b"/>
            <a:pathLst>
              <a:path w="12809220" h="10287000">
                <a:moveTo>
                  <a:pt x="0" y="10286999"/>
                </a:moveTo>
                <a:lnTo>
                  <a:pt x="12809149" y="10286999"/>
                </a:lnTo>
                <a:lnTo>
                  <a:pt x="1280914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790099" y="3"/>
            <a:ext cx="5495925" cy="10287000"/>
            <a:chOff x="12790099" y="3"/>
            <a:chExt cx="5495925" cy="10287000"/>
          </a:xfrm>
        </p:grpSpPr>
        <p:sp>
          <p:nvSpPr>
            <p:cNvPr id="5" name="object 5"/>
            <p:cNvSpPr/>
            <p:nvPr/>
          </p:nvSpPr>
          <p:spPr>
            <a:xfrm>
              <a:off x="12809149" y="3"/>
              <a:ext cx="5476875" cy="10287000"/>
            </a:xfrm>
            <a:custGeom>
              <a:avLst/>
              <a:gdLst/>
              <a:ahLst/>
              <a:cxnLst/>
              <a:rect l="l" t="t" r="r" b="b"/>
              <a:pathLst>
                <a:path w="5476875" h="10287000">
                  <a:moveTo>
                    <a:pt x="54768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476874" y="0"/>
                  </a:lnTo>
                  <a:lnTo>
                    <a:pt x="5476874" y="10286999"/>
                  </a:lnTo>
                  <a:close/>
                </a:path>
              </a:pathLst>
            </a:custGeom>
            <a:solidFill>
              <a:srgbClr val="EC6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90099" y="3"/>
              <a:ext cx="19050" cy="10287000"/>
            </a:xfrm>
            <a:custGeom>
              <a:avLst/>
              <a:gdLst/>
              <a:ahLst/>
              <a:cxnLst/>
              <a:rect l="l" t="t" r="r" b="b"/>
              <a:pathLst>
                <a:path w="19050" h="10287000">
                  <a:moveTo>
                    <a:pt x="19049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10286996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834848"/>
            <a:ext cx="10734674" cy="6810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65180" y="967242"/>
            <a:ext cx="3457574" cy="3733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5180" y="5799769"/>
            <a:ext cx="3457574" cy="34575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4163" y="968378"/>
            <a:ext cx="10626090" cy="148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730"/>
              </a:lnSpc>
              <a:spcBef>
                <a:spcPts val="100"/>
              </a:spcBef>
            </a:pPr>
            <a:r>
              <a:rPr spc="-85" dirty="0">
                <a:latin typeface="Georgia"/>
                <a:cs typeface="Georgia"/>
              </a:rPr>
              <a:t>Описание</a:t>
            </a:r>
            <a:r>
              <a:rPr spc="-5" dirty="0">
                <a:latin typeface="Georgia"/>
                <a:cs typeface="Georgia"/>
              </a:rPr>
              <a:t> </a:t>
            </a:r>
            <a:r>
              <a:rPr spc="-20" dirty="0">
                <a:latin typeface="Georgia"/>
                <a:cs typeface="Georgia"/>
              </a:rPr>
              <a:t>мобильного</a:t>
            </a:r>
          </a:p>
          <a:p>
            <a:pPr algn="ctr">
              <a:lnSpc>
                <a:spcPts val="5730"/>
              </a:lnSpc>
            </a:pPr>
            <a:r>
              <a:rPr spc="-65" dirty="0">
                <a:latin typeface="Georgia"/>
                <a:cs typeface="Georgia"/>
              </a:rPr>
              <a:t>приложения</a:t>
            </a:r>
            <a:r>
              <a:rPr spc="45" dirty="0">
                <a:latin typeface="Georgia"/>
                <a:cs typeface="Georgia"/>
              </a:rPr>
              <a:t> </a:t>
            </a:r>
            <a:r>
              <a:rPr spc="-100" dirty="0">
                <a:latin typeface="Georgia"/>
                <a:cs typeface="Georgia"/>
              </a:rPr>
              <a:t>HotelBookingMobile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5143500"/>
            <a:chOff x="0" y="0"/>
            <a:chExt cx="18288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5133974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>
                  <a:moveTo>
                    <a:pt x="0" y="0"/>
                  </a:moveTo>
                  <a:lnTo>
                    <a:pt x="18287998" y="0"/>
                  </a:lnTo>
                </a:path>
              </a:pathLst>
            </a:custGeom>
            <a:ln w="19049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3563" y="0"/>
              <a:ext cx="0" cy="5124450"/>
            </a:xfrm>
            <a:custGeom>
              <a:avLst/>
              <a:gdLst/>
              <a:ahLst/>
              <a:cxnLst/>
              <a:rect l="l" t="t" r="r" b="b"/>
              <a:pathLst>
                <a:path h="5124450">
                  <a:moveTo>
                    <a:pt x="0" y="0"/>
                  </a:moveTo>
                  <a:lnTo>
                    <a:pt x="0" y="5124449"/>
                  </a:lnTo>
                </a:path>
              </a:pathLst>
            </a:custGeom>
            <a:ln w="15234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7446009" cy="5124450"/>
            </a:xfrm>
            <a:custGeom>
              <a:avLst/>
              <a:gdLst/>
              <a:ahLst/>
              <a:cxnLst/>
              <a:rect l="l" t="t" r="r" b="b"/>
              <a:pathLst>
                <a:path w="7446009" h="5124450">
                  <a:moveTo>
                    <a:pt x="7445946" y="5123854"/>
                  </a:moveTo>
                  <a:lnTo>
                    <a:pt x="0" y="5123854"/>
                  </a:lnTo>
                  <a:lnTo>
                    <a:pt x="0" y="0"/>
                  </a:lnTo>
                  <a:lnTo>
                    <a:pt x="7445946" y="0"/>
                  </a:lnTo>
                  <a:lnTo>
                    <a:pt x="7445946" y="5123854"/>
                  </a:lnTo>
                  <a:close/>
                </a:path>
              </a:pathLst>
            </a:custGeom>
            <a:solidFill>
              <a:srgbClr val="EC6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416756"/>
            <a:ext cx="4667249" cy="2476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1495" y="6416756"/>
            <a:ext cx="2933699" cy="2476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95479" y="6852793"/>
            <a:ext cx="6467474" cy="1600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6000" y="991889"/>
            <a:ext cx="4799330" cy="29286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59"/>
              </a:spcBef>
            </a:pPr>
            <a:r>
              <a:rPr sz="4800" b="1" spc="254" dirty="0">
                <a:solidFill>
                  <a:srgbClr val="F1F1F1"/>
                </a:solidFill>
                <a:latin typeface="Cambria"/>
                <a:cs typeface="Cambria"/>
              </a:rPr>
              <a:t>Протокол </a:t>
            </a:r>
            <a:r>
              <a:rPr sz="4800" b="1" spc="26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4800" b="1" spc="254" dirty="0">
                <a:solidFill>
                  <a:srgbClr val="F1F1F1"/>
                </a:solidFill>
                <a:latin typeface="Cambria"/>
                <a:cs typeface="Cambria"/>
              </a:rPr>
              <a:t>тестирования </a:t>
            </a:r>
            <a:r>
              <a:rPr sz="4800" b="1" spc="26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4800" b="1" spc="295" dirty="0">
                <a:solidFill>
                  <a:srgbClr val="F1F1F1"/>
                </a:solidFill>
                <a:latin typeface="Cambria"/>
                <a:cs typeface="Cambria"/>
              </a:rPr>
              <a:t>программного  </a:t>
            </a:r>
            <a:r>
              <a:rPr sz="4800" b="1" spc="235" dirty="0">
                <a:solidFill>
                  <a:srgbClr val="F1F1F1"/>
                </a:solidFill>
                <a:latin typeface="Cambria"/>
                <a:cs typeface="Cambria"/>
              </a:rPr>
              <a:t>продукта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48937" y="638690"/>
            <a:ext cx="840803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100"/>
              </a:spcBef>
            </a:pPr>
            <a:r>
              <a:rPr sz="2600" b="0" spc="20" dirty="0">
                <a:latin typeface="Tahoma"/>
                <a:cs typeface="Tahoma"/>
              </a:rPr>
              <a:t>Тестирование </a:t>
            </a:r>
            <a:r>
              <a:rPr sz="2600" b="0" spc="30" dirty="0">
                <a:latin typeface="Tahoma"/>
                <a:cs typeface="Tahoma"/>
              </a:rPr>
              <a:t>программного </a:t>
            </a:r>
            <a:r>
              <a:rPr sz="2600" b="0" spc="-5" dirty="0">
                <a:latin typeface="Tahoma"/>
                <a:cs typeface="Tahoma"/>
              </a:rPr>
              <a:t>продукта </a:t>
            </a:r>
            <a:r>
              <a:rPr sz="2600" b="0" spc="105" dirty="0">
                <a:latin typeface="Tahoma"/>
                <a:cs typeface="Tahoma"/>
              </a:rPr>
              <a:t>- </a:t>
            </a:r>
            <a:r>
              <a:rPr sz="2600" b="0" spc="20" dirty="0">
                <a:latin typeface="Tahoma"/>
                <a:cs typeface="Tahoma"/>
              </a:rPr>
              <a:t>проверка </a:t>
            </a:r>
            <a:r>
              <a:rPr sz="2600" b="0" spc="25" dirty="0">
                <a:latin typeface="Tahoma"/>
                <a:cs typeface="Tahoma"/>
              </a:rPr>
              <a:t> </a:t>
            </a:r>
            <a:r>
              <a:rPr sz="2600" b="0" dirty="0">
                <a:latin typeface="Tahoma"/>
                <a:cs typeface="Tahoma"/>
              </a:rPr>
              <a:t>соответствия </a:t>
            </a:r>
            <a:r>
              <a:rPr sz="2600" b="0" spc="-10" dirty="0">
                <a:latin typeface="Tahoma"/>
                <a:cs typeface="Tahoma"/>
              </a:rPr>
              <a:t>между </a:t>
            </a:r>
            <a:r>
              <a:rPr sz="2600" b="0" spc="-5" dirty="0">
                <a:latin typeface="Tahoma"/>
                <a:cs typeface="Tahoma"/>
              </a:rPr>
              <a:t>реальным </a:t>
            </a:r>
            <a:r>
              <a:rPr sz="2600" b="0" spc="45" dirty="0">
                <a:latin typeface="Tahoma"/>
                <a:cs typeface="Tahoma"/>
              </a:rPr>
              <a:t>и </a:t>
            </a:r>
            <a:r>
              <a:rPr sz="2600" b="0" spc="5" dirty="0">
                <a:latin typeface="Tahoma"/>
                <a:cs typeface="Tahoma"/>
              </a:rPr>
              <a:t>ожидаемым </a:t>
            </a:r>
            <a:r>
              <a:rPr sz="2600" b="0" spc="10" dirty="0">
                <a:latin typeface="Tahoma"/>
                <a:cs typeface="Tahoma"/>
              </a:rPr>
              <a:t> поведением</a:t>
            </a:r>
            <a:r>
              <a:rPr sz="2600" b="0" spc="-105" dirty="0">
                <a:latin typeface="Tahoma"/>
                <a:cs typeface="Tahoma"/>
              </a:rPr>
              <a:t> </a:t>
            </a:r>
            <a:r>
              <a:rPr sz="2600" b="0" spc="10" dirty="0">
                <a:latin typeface="Tahoma"/>
                <a:cs typeface="Tahoma"/>
              </a:rPr>
              <a:t>программы,</a:t>
            </a:r>
            <a:r>
              <a:rPr sz="2600" b="0" spc="-105" dirty="0">
                <a:latin typeface="Tahoma"/>
                <a:cs typeface="Tahoma"/>
              </a:rPr>
              <a:t> </a:t>
            </a:r>
            <a:r>
              <a:rPr sz="2600" b="0" spc="5" dirty="0">
                <a:latin typeface="Tahoma"/>
                <a:cs typeface="Tahoma"/>
              </a:rPr>
              <a:t>осуществляемая</a:t>
            </a:r>
            <a:r>
              <a:rPr sz="2600" b="0" spc="-100" dirty="0">
                <a:latin typeface="Tahoma"/>
                <a:cs typeface="Tahoma"/>
              </a:rPr>
              <a:t> </a:t>
            </a:r>
            <a:r>
              <a:rPr sz="2600" b="0" spc="30" dirty="0">
                <a:latin typeface="Tahoma"/>
                <a:cs typeface="Tahoma"/>
              </a:rPr>
              <a:t>на</a:t>
            </a:r>
            <a:r>
              <a:rPr sz="2600" b="0" spc="-105" dirty="0">
                <a:latin typeface="Tahoma"/>
                <a:cs typeface="Tahoma"/>
              </a:rPr>
              <a:t> </a:t>
            </a:r>
            <a:r>
              <a:rPr sz="2600" b="0" spc="5" dirty="0">
                <a:latin typeface="Tahoma"/>
                <a:cs typeface="Tahoma"/>
              </a:rPr>
              <a:t>конечном </a:t>
            </a:r>
            <a:r>
              <a:rPr sz="2600" b="0" spc="-795" dirty="0">
                <a:latin typeface="Tahoma"/>
                <a:cs typeface="Tahoma"/>
              </a:rPr>
              <a:t> </a:t>
            </a:r>
            <a:r>
              <a:rPr sz="2600" b="0" spc="20" dirty="0">
                <a:latin typeface="Tahoma"/>
                <a:cs typeface="Tahoma"/>
              </a:rPr>
              <a:t>наборе</a:t>
            </a:r>
            <a:r>
              <a:rPr sz="2600" b="0" spc="-120" dirty="0">
                <a:latin typeface="Tahoma"/>
                <a:cs typeface="Tahoma"/>
              </a:rPr>
              <a:t> </a:t>
            </a:r>
            <a:r>
              <a:rPr sz="2600" b="0" spc="-20" dirty="0">
                <a:latin typeface="Tahoma"/>
                <a:cs typeface="Tahoma"/>
              </a:rPr>
              <a:t>тестов,</a:t>
            </a:r>
            <a:r>
              <a:rPr sz="2600" b="0" spc="-114" dirty="0">
                <a:latin typeface="Tahoma"/>
                <a:cs typeface="Tahoma"/>
              </a:rPr>
              <a:t> </a:t>
            </a:r>
            <a:r>
              <a:rPr sz="2600" b="0" spc="20" dirty="0">
                <a:latin typeface="Tahoma"/>
                <a:cs typeface="Tahoma"/>
              </a:rPr>
              <a:t>выбранном</a:t>
            </a:r>
            <a:r>
              <a:rPr sz="2600" b="0" spc="-114" dirty="0">
                <a:latin typeface="Tahoma"/>
                <a:cs typeface="Tahoma"/>
              </a:rPr>
              <a:t> </a:t>
            </a:r>
            <a:r>
              <a:rPr sz="2600" b="0" spc="5" dirty="0">
                <a:latin typeface="Tahoma"/>
                <a:cs typeface="Tahoma"/>
              </a:rPr>
              <a:t>определенным</a:t>
            </a:r>
            <a:r>
              <a:rPr sz="2600" b="0" spc="-114" dirty="0">
                <a:latin typeface="Tahoma"/>
                <a:cs typeface="Tahoma"/>
              </a:rPr>
              <a:t> </a:t>
            </a:r>
            <a:r>
              <a:rPr sz="2600" b="0" spc="10" dirty="0">
                <a:latin typeface="Tahoma"/>
                <a:cs typeface="Tahoma"/>
              </a:rPr>
              <a:t>образом.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48937" y="2972315"/>
            <a:ext cx="7472680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100"/>
              </a:spcBef>
            </a:pPr>
            <a:r>
              <a:rPr sz="2600" spc="10" dirty="0">
                <a:solidFill>
                  <a:srgbClr val="131313"/>
                </a:solidFill>
                <a:latin typeface="Tahoma"/>
                <a:cs typeface="Tahoma"/>
              </a:rPr>
              <a:t>Тестовый </a:t>
            </a:r>
            <a:r>
              <a:rPr sz="2600" spc="5" dirty="0">
                <a:solidFill>
                  <a:srgbClr val="131313"/>
                </a:solidFill>
                <a:latin typeface="Tahoma"/>
                <a:cs typeface="Tahoma"/>
              </a:rPr>
              <a:t>случай </a:t>
            </a:r>
            <a:r>
              <a:rPr sz="2600" spc="105" dirty="0">
                <a:solidFill>
                  <a:srgbClr val="131313"/>
                </a:solidFill>
                <a:latin typeface="Tahoma"/>
                <a:cs typeface="Tahoma"/>
              </a:rPr>
              <a:t>- </a:t>
            </a:r>
            <a:r>
              <a:rPr sz="2600" spc="5" dirty="0">
                <a:solidFill>
                  <a:srgbClr val="131313"/>
                </a:solidFill>
                <a:latin typeface="Tahoma"/>
                <a:cs typeface="Tahoma"/>
              </a:rPr>
              <a:t>это </a:t>
            </a:r>
            <a:r>
              <a:rPr sz="2600" spc="25" dirty="0">
                <a:solidFill>
                  <a:srgbClr val="131313"/>
                </a:solidFill>
                <a:latin typeface="Tahoma"/>
                <a:cs typeface="Tahoma"/>
              </a:rPr>
              <a:t>сценарий, </a:t>
            </a:r>
            <a:r>
              <a:rPr sz="2600" spc="5" dirty="0">
                <a:solidFill>
                  <a:srgbClr val="131313"/>
                </a:solidFill>
                <a:latin typeface="Tahoma"/>
                <a:cs typeface="Tahoma"/>
              </a:rPr>
              <a:t>который </a:t>
            </a:r>
            <a:r>
              <a:rPr sz="2600" spc="1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ahoma"/>
                <a:cs typeface="Tahoma"/>
              </a:rPr>
              <a:t>используются</a:t>
            </a:r>
            <a:r>
              <a:rPr sz="2600" spc="-114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-55" dirty="0">
                <a:solidFill>
                  <a:srgbClr val="131313"/>
                </a:solidFill>
                <a:latin typeface="Tahoma"/>
                <a:cs typeface="Tahoma"/>
              </a:rPr>
              <a:t>для</a:t>
            </a:r>
            <a:r>
              <a:rPr sz="2600" spc="-114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15" dirty="0">
                <a:solidFill>
                  <a:srgbClr val="131313"/>
                </a:solidFill>
                <a:latin typeface="Tahoma"/>
                <a:cs typeface="Tahoma"/>
              </a:rPr>
              <a:t>измерения</a:t>
            </a:r>
            <a:r>
              <a:rPr sz="2600" spc="-11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131313"/>
                </a:solidFill>
                <a:latin typeface="Tahoma"/>
                <a:cs typeface="Tahoma"/>
              </a:rPr>
              <a:t>функциональности </a:t>
            </a:r>
            <a:r>
              <a:rPr sz="2600" spc="-8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ahoma"/>
                <a:cs typeface="Tahoma"/>
              </a:rPr>
              <a:t>приложения</a:t>
            </a:r>
            <a:r>
              <a:rPr sz="2600" spc="-11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131313"/>
                </a:solidFill>
                <a:latin typeface="Tahoma"/>
                <a:cs typeface="Tahoma"/>
              </a:rPr>
              <a:t>в</a:t>
            </a:r>
            <a:r>
              <a:rPr sz="2600" spc="-11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131313"/>
                </a:solidFill>
                <a:latin typeface="Tahoma"/>
                <a:cs typeface="Tahoma"/>
              </a:rPr>
              <a:t>наборе</a:t>
            </a:r>
            <a:r>
              <a:rPr sz="2600" spc="-10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131313"/>
                </a:solidFill>
                <a:latin typeface="Tahoma"/>
                <a:cs typeface="Tahoma"/>
              </a:rPr>
              <a:t>определенных</a:t>
            </a:r>
            <a:r>
              <a:rPr sz="2600" spc="-11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131313"/>
                </a:solidFill>
                <a:latin typeface="Tahoma"/>
                <a:cs typeface="Tahoma"/>
              </a:rPr>
              <a:t>действий.</a:t>
            </a:r>
            <a:endParaRPr sz="2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6"/>
            <a:ext cx="5554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14" dirty="0"/>
              <a:t> </a:t>
            </a:r>
            <a:r>
              <a:rPr spc="220" dirty="0"/>
              <a:t>«Вход»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4615" y="2012715"/>
            <a:ext cx="10820398" cy="7353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5994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30" dirty="0"/>
              <a:t> </a:t>
            </a:r>
            <a:r>
              <a:rPr spc="240" dirty="0"/>
              <a:t>«Отели»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7318" y="2064445"/>
            <a:ext cx="11810999" cy="7305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1417764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75" dirty="0"/>
              <a:t> </a:t>
            </a:r>
            <a:r>
              <a:rPr spc="235" dirty="0"/>
              <a:t>«Добавление</a:t>
            </a:r>
            <a:r>
              <a:rPr spc="180" dirty="0"/>
              <a:t> </a:t>
            </a:r>
            <a:r>
              <a:rPr spc="290" dirty="0"/>
              <a:t>и</a:t>
            </a:r>
            <a:r>
              <a:rPr spc="180" dirty="0"/>
              <a:t> </a:t>
            </a:r>
            <a:r>
              <a:rPr spc="315" dirty="0"/>
              <a:t>изменение</a:t>
            </a:r>
            <a:r>
              <a:rPr spc="180" dirty="0"/>
              <a:t> </a:t>
            </a:r>
            <a:r>
              <a:rPr spc="200" dirty="0"/>
              <a:t>отеля»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616F13-850C-4B17-848D-C33F4C2FD9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2005139"/>
            <a:ext cx="7924800" cy="7318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10881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Окно</a:t>
            </a:r>
            <a:r>
              <a:rPr spc="180" dirty="0"/>
              <a:t> </a:t>
            </a:r>
            <a:r>
              <a:rPr spc="285" dirty="0"/>
              <a:t>«Менеджер</a:t>
            </a:r>
            <a:r>
              <a:rPr spc="185" dirty="0"/>
              <a:t> </a:t>
            </a:r>
            <a:r>
              <a:rPr spc="320" dirty="0"/>
              <a:t>номеров</a:t>
            </a:r>
            <a:r>
              <a:rPr spc="180" dirty="0"/>
              <a:t> </a:t>
            </a:r>
            <a:r>
              <a:rPr spc="200" dirty="0"/>
              <a:t>отеля»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023" y="2064439"/>
            <a:ext cx="9210674" cy="7324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6"/>
            <a:ext cx="100698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Окно</a:t>
            </a:r>
            <a:r>
              <a:rPr spc="170" dirty="0"/>
              <a:t> </a:t>
            </a:r>
            <a:r>
              <a:rPr spc="285" dirty="0"/>
              <a:t>«Менеджер</a:t>
            </a:r>
            <a:r>
              <a:rPr spc="175" dirty="0"/>
              <a:t> </a:t>
            </a:r>
            <a:r>
              <a:rPr spc="250" dirty="0"/>
              <a:t>фотографий»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09287" y="716861"/>
            <a:ext cx="16259810" cy="8672830"/>
            <a:chOff x="1909287" y="716861"/>
            <a:chExt cx="16259810" cy="86728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9287" y="2064441"/>
              <a:ext cx="14468474" cy="7324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267" y="716861"/>
              <a:ext cx="2695574" cy="1343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615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40" dirty="0"/>
              <a:t> </a:t>
            </a:r>
            <a:r>
              <a:rPr spc="250" dirty="0"/>
              <a:t>«Хостес»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667" y="2064439"/>
            <a:ext cx="9534524" cy="7324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14436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80" dirty="0"/>
              <a:t> </a:t>
            </a:r>
            <a:r>
              <a:rPr spc="235" dirty="0"/>
              <a:t>«Добавление</a:t>
            </a:r>
            <a:r>
              <a:rPr spc="180" dirty="0"/>
              <a:t> </a:t>
            </a:r>
            <a:r>
              <a:rPr spc="290" dirty="0"/>
              <a:t>и</a:t>
            </a:r>
            <a:r>
              <a:rPr spc="180" dirty="0"/>
              <a:t> </a:t>
            </a:r>
            <a:r>
              <a:rPr spc="315" dirty="0"/>
              <a:t>изменение</a:t>
            </a:r>
            <a:r>
              <a:rPr spc="180" dirty="0"/>
              <a:t> </a:t>
            </a:r>
            <a:r>
              <a:rPr spc="270" dirty="0"/>
              <a:t>хостес»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3787" y="2064445"/>
            <a:ext cx="11039474" cy="7324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8749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55" dirty="0"/>
              <a:t> </a:t>
            </a:r>
            <a:r>
              <a:rPr spc="265" dirty="0"/>
              <a:t>«Типы</a:t>
            </a:r>
            <a:r>
              <a:rPr spc="155" dirty="0"/>
              <a:t> </a:t>
            </a:r>
            <a:r>
              <a:rPr spc="300" dirty="0"/>
              <a:t>номеров»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1115" y="2027395"/>
            <a:ext cx="10982324" cy="7324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365" cy="10287000"/>
            <a:chOff x="0" y="0"/>
            <a:chExt cx="182873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839450" cy="3238500"/>
            </a:xfrm>
            <a:custGeom>
              <a:avLst/>
              <a:gdLst/>
              <a:ahLst/>
              <a:cxnLst/>
              <a:rect l="l" t="t" r="r" b="b"/>
              <a:pathLst>
                <a:path w="10839450" h="3238500">
                  <a:moveTo>
                    <a:pt x="10839449" y="3238499"/>
                  </a:moveTo>
                  <a:lnTo>
                    <a:pt x="0" y="3238499"/>
                  </a:lnTo>
                  <a:lnTo>
                    <a:pt x="0" y="0"/>
                  </a:lnTo>
                  <a:lnTo>
                    <a:pt x="10839449" y="0"/>
                  </a:lnTo>
                  <a:lnTo>
                    <a:pt x="10839449" y="3238499"/>
                  </a:lnTo>
                  <a:close/>
                </a:path>
              </a:pathLst>
            </a:custGeom>
            <a:solidFill>
              <a:srgbClr val="EC6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239847"/>
              <a:ext cx="10842625" cy="19050"/>
            </a:xfrm>
            <a:custGeom>
              <a:avLst/>
              <a:gdLst/>
              <a:ahLst/>
              <a:cxnLst/>
              <a:rect l="l" t="t" r="r" b="b"/>
              <a:pathLst>
                <a:path w="10842625" h="19050">
                  <a:moveTo>
                    <a:pt x="0" y="19049"/>
                  </a:moveTo>
                  <a:lnTo>
                    <a:pt x="0" y="0"/>
                  </a:lnTo>
                  <a:lnTo>
                    <a:pt x="10842524" y="0"/>
                  </a:lnTo>
                  <a:lnTo>
                    <a:pt x="10842524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9752" y="0"/>
              <a:ext cx="7467600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423330"/>
            <a:ext cx="6456045" cy="22047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59"/>
              </a:spcBef>
            </a:pPr>
            <a:r>
              <a:rPr spc="120" dirty="0"/>
              <a:t>ДЛЯ</a:t>
            </a:r>
            <a:r>
              <a:rPr spc="180" dirty="0"/>
              <a:t> </a:t>
            </a:r>
            <a:r>
              <a:rPr spc="370" dirty="0"/>
              <a:t>ЧЕГО </a:t>
            </a:r>
            <a:r>
              <a:rPr spc="375" dirty="0"/>
              <a:t> </a:t>
            </a:r>
            <a:r>
              <a:rPr spc="245" dirty="0"/>
              <a:t>РАЗРАБАТЫВАЕТСЯ  </a:t>
            </a:r>
            <a:r>
              <a:rPr spc="260" dirty="0"/>
              <a:t>ПРОДУКТ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4500563"/>
            <a:ext cx="9194800" cy="3018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95"/>
              </a:spcBef>
            </a:pPr>
            <a:r>
              <a:rPr lang="ru-RU" sz="2800" spc="20" dirty="0">
                <a:solidFill>
                  <a:srgbClr val="131313"/>
                </a:solidFill>
                <a:latin typeface="Trebuchet MS"/>
                <a:cs typeface="Trebuchet MS"/>
              </a:rPr>
              <a:t>Информационная система бронирования номеров в отелях предназначена для поддержки деятельности персонала, связанной с обеспечением отчетов по бронированию номеров отелей и администрирования данных. Также системы предназначена для бронирования номеров в отелях клиентами.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985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70" dirty="0"/>
              <a:t> </a:t>
            </a:r>
            <a:r>
              <a:rPr spc="240" dirty="0"/>
              <a:t>«Удобства</a:t>
            </a:r>
            <a:r>
              <a:rPr spc="170" dirty="0"/>
              <a:t> </a:t>
            </a:r>
            <a:r>
              <a:rPr spc="290" dirty="0"/>
              <a:t>и</a:t>
            </a:r>
            <a:r>
              <a:rPr spc="170" dirty="0"/>
              <a:t> </a:t>
            </a:r>
            <a:r>
              <a:rPr spc="229" dirty="0"/>
              <a:t>услуги»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1395" y="2045917"/>
            <a:ext cx="9867898" cy="72866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8703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14" dirty="0"/>
              <a:t> </a:t>
            </a:r>
            <a:r>
              <a:rPr spc="235" dirty="0"/>
              <a:t>«Бронирование»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7589" y="2064439"/>
            <a:ext cx="9553574" cy="72866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13956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Сформированный</a:t>
            </a:r>
            <a:r>
              <a:rPr spc="180" dirty="0"/>
              <a:t> </a:t>
            </a:r>
            <a:r>
              <a:rPr spc="245" dirty="0"/>
              <a:t>отчет</a:t>
            </a:r>
            <a:r>
              <a:rPr spc="185" dirty="0"/>
              <a:t> </a:t>
            </a:r>
            <a:r>
              <a:rPr spc="270" dirty="0"/>
              <a:t>по</a:t>
            </a:r>
            <a:r>
              <a:rPr spc="185" dirty="0"/>
              <a:t> </a:t>
            </a:r>
            <a:r>
              <a:rPr spc="300" dirty="0"/>
              <a:t>бронированию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0487" y="2055179"/>
            <a:ext cx="11468099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9653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Страница</a:t>
            </a:r>
            <a:r>
              <a:rPr spc="170" dirty="0"/>
              <a:t> </a:t>
            </a:r>
            <a:r>
              <a:rPr spc="310" dirty="0"/>
              <a:t>«Изменение</a:t>
            </a:r>
            <a:r>
              <a:rPr spc="170" dirty="0"/>
              <a:t> </a:t>
            </a:r>
            <a:r>
              <a:rPr spc="200" dirty="0"/>
              <a:t>отеля»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9972" y="2064439"/>
            <a:ext cx="8143874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6541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20" dirty="0"/>
              <a:t> </a:t>
            </a:r>
            <a:r>
              <a:rPr spc="245" dirty="0"/>
              <a:t>«Старт»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5072" y="2064439"/>
            <a:ext cx="4981574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8790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14" dirty="0"/>
              <a:t> </a:t>
            </a:r>
            <a:r>
              <a:rPr spc="225" dirty="0"/>
              <a:t>«Регистрация»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9771" y="2064445"/>
            <a:ext cx="4952999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6597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05" dirty="0"/>
              <a:t> </a:t>
            </a:r>
            <a:r>
              <a:rPr spc="330" dirty="0"/>
              <a:t>«Меню»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6804" y="2064439"/>
            <a:ext cx="4352924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6682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20" dirty="0"/>
              <a:t> </a:t>
            </a:r>
            <a:r>
              <a:rPr spc="240" dirty="0"/>
              <a:t>«Отели»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3516" y="2055178"/>
            <a:ext cx="4362449" cy="72675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6"/>
            <a:ext cx="6628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00" dirty="0"/>
              <a:t> </a:t>
            </a:r>
            <a:r>
              <a:rPr spc="245" dirty="0"/>
              <a:t>«Отель»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8837" y="2059811"/>
            <a:ext cx="4333874" cy="72580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6"/>
            <a:ext cx="6628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00" dirty="0"/>
              <a:t> </a:t>
            </a:r>
            <a:r>
              <a:rPr spc="245" dirty="0"/>
              <a:t>«Отель»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1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1716" y="1999281"/>
            <a:ext cx="4343399" cy="7258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6060" y="1"/>
            <a:ext cx="2540" cy="10287000"/>
          </a:xfrm>
          <a:custGeom>
            <a:avLst/>
            <a:gdLst/>
            <a:ahLst/>
            <a:cxnLst/>
            <a:rect l="l" t="t" r="r" b="b"/>
            <a:pathLst>
              <a:path w="2540" h="10287000">
                <a:moveTo>
                  <a:pt x="0" y="10286999"/>
                </a:moveTo>
                <a:lnTo>
                  <a:pt x="1938" y="10286999"/>
                </a:lnTo>
                <a:lnTo>
                  <a:pt x="193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12161520" cy="10287000"/>
          </a:xfrm>
          <a:custGeom>
            <a:avLst/>
            <a:gdLst/>
            <a:ahLst/>
            <a:cxnLst/>
            <a:rect l="l" t="t" r="r" b="b"/>
            <a:pathLst>
              <a:path w="12161520" h="10287000">
                <a:moveTo>
                  <a:pt x="0" y="10286999"/>
                </a:moveTo>
                <a:lnTo>
                  <a:pt x="12161485" y="10286999"/>
                </a:lnTo>
                <a:lnTo>
                  <a:pt x="1216148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142435" y="1"/>
            <a:ext cx="6143625" cy="10287000"/>
            <a:chOff x="12142435" y="1"/>
            <a:chExt cx="6143625" cy="10287000"/>
          </a:xfrm>
        </p:grpSpPr>
        <p:sp>
          <p:nvSpPr>
            <p:cNvPr id="5" name="object 5"/>
            <p:cNvSpPr/>
            <p:nvPr/>
          </p:nvSpPr>
          <p:spPr>
            <a:xfrm>
              <a:off x="12161485" y="1"/>
              <a:ext cx="6124575" cy="10287000"/>
            </a:xfrm>
            <a:custGeom>
              <a:avLst/>
              <a:gdLst/>
              <a:ahLst/>
              <a:cxnLst/>
              <a:rect l="l" t="t" r="r" b="b"/>
              <a:pathLst>
                <a:path w="6124575" h="10287000">
                  <a:moveTo>
                    <a:pt x="61245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124574" y="0"/>
                  </a:lnTo>
                  <a:lnTo>
                    <a:pt x="6124574" y="10286999"/>
                  </a:lnTo>
                  <a:close/>
                </a:path>
              </a:pathLst>
            </a:custGeom>
            <a:solidFill>
              <a:srgbClr val="EC6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2602" y="2137122"/>
              <a:ext cx="5067299" cy="60102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151960" y="1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10286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8376"/>
            <a:ext cx="104521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Задачи</a:t>
            </a:r>
            <a:r>
              <a:rPr spc="180" dirty="0"/>
              <a:t> </a:t>
            </a:r>
            <a:r>
              <a:rPr spc="325" dirty="0"/>
              <a:t>программного</a:t>
            </a:r>
            <a:r>
              <a:rPr spc="180" dirty="0"/>
              <a:t> </a:t>
            </a:r>
            <a:r>
              <a:rPr spc="235" dirty="0"/>
              <a:t>продукта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304335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3510084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3976809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4443534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5686426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6076951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6467476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7705726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8096251"/>
            <a:ext cx="114300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8486775"/>
            <a:ext cx="114300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8877300"/>
            <a:ext cx="114300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9267825"/>
            <a:ext cx="114300" cy="1142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16000" y="2334686"/>
            <a:ext cx="8594725" cy="7297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3405" marR="2473325" indent="-561340">
              <a:lnSpc>
                <a:spcPct val="117800"/>
              </a:lnSpc>
              <a:spcBef>
                <a:spcPts val="100"/>
              </a:spcBef>
            </a:pPr>
            <a:r>
              <a:rPr lang="ru-RU" sz="2600" spc="15" dirty="0">
                <a:solidFill>
                  <a:srgbClr val="131313"/>
                </a:solidFill>
                <a:latin typeface="Trebuchet MS"/>
                <a:cs typeface="Trebuchet MS"/>
              </a:rPr>
              <a:t>Функции</a:t>
            </a:r>
            <a:r>
              <a:rPr lang="en-US" sz="2600" spc="1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lang="ru-RU" sz="2600" spc="-15" dirty="0">
                <a:solidFill>
                  <a:srgbClr val="131313"/>
                </a:solidFill>
                <a:latin typeface="Trebuchet MS"/>
                <a:cs typeface="Trebuchet MS"/>
              </a:rPr>
              <a:t>администрации</a:t>
            </a:r>
            <a:r>
              <a:rPr sz="2600" spc="-15" dirty="0">
                <a:solidFill>
                  <a:srgbClr val="131313"/>
                </a:solidFill>
                <a:latin typeface="Trebuchet MS"/>
                <a:cs typeface="Trebuchet MS"/>
              </a:rPr>
              <a:t>: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Администрирование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данных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131313"/>
                </a:solidFill>
                <a:latin typeface="Trebuchet MS"/>
                <a:cs typeface="Trebuchet MS"/>
              </a:rPr>
              <a:t>хостес;</a:t>
            </a:r>
            <a:endParaRPr sz="2600" dirty="0">
              <a:latin typeface="Trebuchet MS"/>
              <a:cs typeface="Trebuchet MS"/>
            </a:endParaRPr>
          </a:p>
          <a:p>
            <a:pPr marL="573405" marR="1086485">
              <a:lnSpc>
                <a:spcPct val="117800"/>
              </a:lnSpc>
            </a:pP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Администрирование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данных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типов </a:t>
            </a:r>
            <a:r>
              <a:rPr sz="2600" spc="-20" dirty="0">
                <a:solidFill>
                  <a:srgbClr val="131313"/>
                </a:solidFill>
                <a:latin typeface="Trebuchet MS"/>
                <a:cs typeface="Trebuchet MS"/>
              </a:rPr>
              <a:t>номеров; </a:t>
            </a:r>
            <a:r>
              <a:rPr sz="2600" spc="-77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Администрирование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данных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удобств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и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131313"/>
                </a:solidFill>
                <a:latin typeface="Trebuchet MS"/>
                <a:cs typeface="Trebuchet MS"/>
              </a:rPr>
              <a:t>услуг; </a:t>
            </a:r>
            <a:r>
              <a:rPr sz="2600" spc="-77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Администрирование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данных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131313"/>
                </a:solidFill>
                <a:latin typeface="Trebuchet MS"/>
                <a:cs typeface="Trebuchet MS"/>
              </a:rPr>
              <a:t>отелей.</a:t>
            </a:r>
            <a:endParaRPr sz="2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 dirty="0">
              <a:latin typeface="Trebuchet MS"/>
              <a:cs typeface="Trebuchet MS"/>
            </a:endParaRPr>
          </a:p>
          <a:p>
            <a:pPr marL="12700">
              <a:lnSpc>
                <a:spcPts val="3100"/>
              </a:lnSpc>
              <a:spcBef>
                <a:spcPts val="5"/>
              </a:spcBef>
            </a:pPr>
            <a:r>
              <a:rPr sz="2600" spc="15" dirty="0">
                <a:solidFill>
                  <a:srgbClr val="131313"/>
                </a:solidFill>
                <a:latin typeface="Trebuchet MS"/>
                <a:cs typeface="Trebuchet MS"/>
              </a:rPr>
              <a:t>Функции</a:t>
            </a:r>
            <a:r>
              <a:rPr sz="2600" spc="-12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131313"/>
                </a:solidFill>
                <a:latin typeface="Trebuchet MS"/>
                <a:cs typeface="Trebuchet MS"/>
              </a:rPr>
              <a:t>хостес:</a:t>
            </a:r>
            <a:endParaRPr sz="2600" dirty="0">
              <a:latin typeface="Trebuchet MS"/>
              <a:cs typeface="Trebuchet MS"/>
            </a:endParaRPr>
          </a:p>
          <a:p>
            <a:pPr marL="573405" marR="5080">
              <a:lnSpc>
                <a:spcPts val="3080"/>
              </a:lnSpc>
              <a:spcBef>
                <a:spcPts val="110"/>
              </a:spcBef>
            </a:pP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Администрирование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данных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прикрепленного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 отеля; </a:t>
            </a:r>
            <a:r>
              <a:rPr sz="2600" spc="-77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Просмотр </a:t>
            </a:r>
            <a:r>
              <a:rPr sz="2600" spc="35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бронирований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номеров </a:t>
            </a:r>
            <a:r>
              <a:rPr sz="2600" spc="50" dirty="0">
                <a:solidFill>
                  <a:srgbClr val="131313"/>
                </a:solidFill>
                <a:latin typeface="Trebuchet MS"/>
                <a:cs typeface="Trebuchet MS"/>
              </a:rPr>
              <a:t>в </a:t>
            </a:r>
            <a:r>
              <a:rPr sz="2600" spc="-70" dirty="0">
                <a:solidFill>
                  <a:srgbClr val="131313"/>
                </a:solidFill>
                <a:latin typeface="Trebuchet MS"/>
                <a:cs typeface="Trebuchet MS"/>
              </a:rPr>
              <a:t>отелях; </a:t>
            </a:r>
            <a:r>
              <a:rPr sz="2600" spc="-6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131313"/>
                </a:solidFill>
                <a:latin typeface="Trebuchet MS"/>
                <a:cs typeface="Trebuchet MS"/>
              </a:rPr>
              <a:t>Изменение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статуса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бронирования;</a:t>
            </a:r>
            <a:endParaRPr sz="2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 dirty="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</a:pPr>
            <a:r>
              <a:rPr sz="2600" spc="15" dirty="0">
                <a:solidFill>
                  <a:srgbClr val="131313"/>
                </a:solidFill>
                <a:latin typeface="Trebuchet MS"/>
                <a:cs typeface="Trebuchet MS"/>
              </a:rPr>
              <a:t>Функции</a:t>
            </a:r>
            <a:r>
              <a:rPr sz="2600" spc="-12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131313"/>
                </a:solidFill>
                <a:latin typeface="Trebuchet MS"/>
                <a:cs typeface="Trebuchet MS"/>
              </a:rPr>
              <a:t>клиента:</a:t>
            </a:r>
            <a:endParaRPr sz="2600" dirty="0">
              <a:latin typeface="Trebuchet MS"/>
              <a:cs typeface="Trebuchet MS"/>
            </a:endParaRPr>
          </a:p>
          <a:p>
            <a:pPr marL="662305" marR="2693670">
              <a:lnSpc>
                <a:spcPts val="3080"/>
              </a:lnSpc>
              <a:spcBef>
                <a:spcPts val="114"/>
              </a:spcBef>
            </a:pP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Просмотр</a:t>
            </a:r>
            <a:r>
              <a:rPr sz="2600" spc="-10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истории</a:t>
            </a:r>
            <a:r>
              <a:rPr sz="2600" spc="-10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бронирования; </a:t>
            </a:r>
            <a:r>
              <a:rPr sz="2600" spc="-76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Поиск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131313"/>
                </a:solidFill>
                <a:latin typeface="Trebuchet MS"/>
                <a:cs typeface="Trebuchet MS"/>
              </a:rPr>
              <a:t>отелей;</a:t>
            </a:r>
            <a:endParaRPr sz="2600" dirty="0">
              <a:latin typeface="Trebuchet MS"/>
              <a:cs typeface="Trebuchet MS"/>
            </a:endParaRPr>
          </a:p>
          <a:p>
            <a:pPr marL="662305">
              <a:lnSpc>
                <a:spcPts val="2950"/>
              </a:lnSpc>
            </a:pP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Просмотр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информации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об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131313"/>
                </a:solidFill>
                <a:latin typeface="Trebuchet MS"/>
                <a:cs typeface="Trebuchet MS"/>
              </a:rPr>
              <a:t>отелях;</a:t>
            </a:r>
            <a:endParaRPr sz="2600" dirty="0">
              <a:latin typeface="Trebuchet MS"/>
              <a:cs typeface="Trebuchet MS"/>
            </a:endParaRPr>
          </a:p>
          <a:p>
            <a:pPr marL="662305" marR="1497330">
              <a:lnSpc>
                <a:spcPts val="3080"/>
              </a:lnSpc>
              <a:spcBef>
                <a:spcPts val="110"/>
              </a:spcBef>
            </a:pPr>
            <a:r>
              <a:rPr sz="2600" spc="45" dirty="0">
                <a:solidFill>
                  <a:srgbClr val="131313"/>
                </a:solidFill>
                <a:latin typeface="Trebuchet MS"/>
                <a:cs typeface="Trebuchet MS"/>
              </a:rPr>
              <a:t>Выбор</a:t>
            </a:r>
            <a:r>
              <a:rPr sz="2600" spc="-10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номера</a:t>
            </a:r>
            <a:r>
              <a:rPr sz="2600" spc="-9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131313"/>
                </a:solidFill>
                <a:latin typeface="Trebuchet MS"/>
                <a:cs typeface="Trebuchet MS"/>
              </a:rPr>
              <a:t>в</a:t>
            </a:r>
            <a:r>
              <a:rPr sz="2600" spc="-9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131313"/>
                </a:solidFill>
                <a:latin typeface="Trebuchet MS"/>
                <a:cs typeface="Trebuchet MS"/>
              </a:rPr>
              <a:t>отеле</a:t>
            </a:r>
            <a:r>
              <a:rPr sz="2600" spc="-9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для</a:t>
            </a:r>
            <a:r>
              <a:rPr sz="2600" spc="-9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бронирования; </a:t>
            </a:r>
            <a:r>
              <a:rPr sz="2600" spc="-76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Бронирование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131313"/>
                </a:solidFill>
                <a:latin typeface="Trebuchet MS"/>
                <a:cs typeface="Trebuchet MS"/>
              </a:rPr>
              <a:t>номер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131313"/>
                </a:solidFill>
                <a:latin typeface="Trebuchet MS"/>
                <a:cs typeface="Trebuchet MS"/>
              </a:rPr>
              <a:t>в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отеле.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870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35" dirty="0"/>
              <a:t> </a:t>
            </a:r>
            <a:r>
              <a:rPr spc="235" dirty="0"/>
              <a:t>«Фотографии»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78" y="1999279"/>
            <a:ext cx="4391024" cy="72580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9391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05" dirty="0"/>
              <a:t> </a:t>
            </a:r>
            <a:r>
              <a:rPr spc="235" dirty="0"/>
              <a:t>«Бронирование»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3855" y="1999285"/>
            <a:ext cx="4343399" cy="72580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122796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Активность</a:t>
            </a:r>
            <a:r>
              <a:rPr spc="160" dirty="0"/>
              <a:t> </a:t>
            </a:r>
            <a:r>
              <a:rPr spc="245" dirty="0"/>
              <a:t>«История</a:t>
            </a:r>
            <a:r>
              <a:rPr spc="165" dirty="0"/>
              <a:t> </a:t>
            </a:r>
            <a:r>
              <a:rPr spc="254" dirty="0"/>
              <a:t>бронирования»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266" y="716860"/>
            <a:ext cx="2695574" cy="13430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9F4617-1B66-4A0E-92AF-91457E4D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962826"/>
            <a:ext cx="4343399" cy="7219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43574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049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Экономический</a:t>
            </a:r>
            <a:r>
              <a:rPr spc="125" dirty="0"/>
              <a:t> </a:t>
            </a:r>
            <a:r>
              <a:rPr spc="220" dirty="0"/>
              <a:t>раздел</a:t>
            </a:r>
          </a:p>
        </p:txBody>
      </p:sp>
      <p:sp>
        <p:nvSpPr>
          <p:cNvPr id="4" name="object 4"/>
          <p:cNvSpPr/>
          <p:nvPr/>
        </p:nvSpPr>
        <p:spPr>
          <a:xfrm>
            <a:off x="7311807" y="3909344"/>
            <a:ext cx="9611360" cy="0"/>
          </a:xfrm>
          <a:custGeom>
            <a:avLst/>
            <a:gdLst/>
            <a:ahLst/>
            <a:cxnLst/>
            <a:rect l="l" t="t" r="r" b="b"/>
            <a:pathLst>
              <a:path w="9611360">
                <a:moveTo>
                  <a:pt x="0" y="0"/>
                </a:moveTo>
                <a:lnTo>
                  <a:pt x="9610766" y="0"/>
                </a:lnTo>
              </a:path>
            </a:pathLst>
          </a:custGeom>
          <a:ln w="19049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1807" y="5801688"/>
            <a:ext cx="9611360" cy="0"/>
          </a:xfrm>
          <a:custGeom>
            <a:avLst/>
            <a:gdLst/>
            <a:ahLst/>
            <a:cxnLst/>
            <a:rect l="l" t="t" r="r" b="b"/>
            <a:pathLst>
              <a:path w="9611360">
                <a:moveTo>
                  <a:pt x="0" y="0"/>
                </a:moveTo>
                <a:lnTo>
                  <a:pt x="9610766" y="0"/>
                </a:lnTo>
              </a:path>
            </a:pathLst>
          </a:custGeom>
          <a:ln w="19049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2589747" y="2342849"/>
            <a:ext cx="13108504" cy="62559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2186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Полные</a:t>
            </a:r>
            <a:r>
              <a:rPr spc="-15" dirty="0"/>
              <a:t> </a:t>
            </a:r>
            <a:r>
              <a:rPr spc="10" dirty="0"/>
              <a:t>затраты</a:t>
            </a:r>
            <a:r>
              <a:rPr spc="-10" dirty="0"/>
              <a:t> </a:t>
            </a:r>
            <a:r>
              <a:rPr spc="30" dirty="0"/>
              <a:t>на</a:t>
            </a:r>
            <a:r>
              <a:rPr spc="-10" dirty="0"/>
              <a:t> </a:t>
            </a:r>
            <a:r>
              <a:rPr spc="25" dirty="0"/>
              <a:t>разработку</a:t>
            </a:r>
            <a:r>
              <a:rPr spc="-10" dirty="0"/>
              <a:t> </a:t>
            </a:r>
            <a:r>
              <a:rPr spc="40" dirty="0"/>
              <a:t>программного</a:t>
            </a:r>
            <a:r>
              <a:rPr spc="-10" dirty="0"/>
              <a:t> </a:t>
            </a:r>
            <a:r>
              <a:rPr spc="30" dirty="0"/>
              <a:t>продукта:</a:t>
            </a:r>
          </a:p>
          <a:p>
            <a:pPr marL="4709160">
              <a:lnSpc>
                <a:spcPct val="100000"/>
              </a:lnSpc>
              <a:spcBef>
                <a:spcPts val="30"/>
              </a:spcBef>
            </a:pPr>
            <a:endParaRPr sz="2750" dirty="0"/>
          </a:p>
          <a:p>
            <a:pPr marL="4721860">
              <a:lnSpc>
                <a:spcPct val="100000"/>
              </a:lnSpc>
            </a:pPr>
            <a:r>
              <a:rPr sz="2600" spc="125" dirty="0">
                <a:latin typeface="Trebuchet MS"/>
                <a:cs typeface="Trebuchet MS"/>
              </a:rPr>
              <a:t>72621,72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-55" dirty="0" err="1">
                <a:latin typeface="Trebuchet MS"/>
                <a:cs typeface="Trebuchet MS"/>
              </a:rPr>
              <a:t>руб</a:t>
            </a:r>
            <a:r>
              <a:rPr sz="2600" spc="-55" dirty="0"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  <a:p>
            <a:pPr marL="4709160">
              <a:lnSpc>
                <a:spcPct val="100000"/>
              </a:lnSpc>
              <a:spcBef>
                <a:spcPts val="40"/>
              </a:spcBef>
            </a:pPr>
            <a:endParaRPr sz="5050" dirty="0">
              <a:latin typeface="Trebuchet MS"/>
              <a:cs typeface="Trebuchet MS"/>
            </a:endParaRPr>
          </a:p>
          <a:p>
            <a:pPr marL="4721860">
              <a:lnSpc>
                <a:spcPct val="100000"/>
              </a:lnSpc>
              <a:spcBef>
                <a:spcPts val="5"/>
              </a:spcBef>
            </a:pPr>
            <a:r>
              <a:rPr lang="ru-RU" spc="-30" dirty="0"/>
              <a:t>Цена предложения разработанного программного продукта:</a:t>
            </a:r>
            <a:endParaRPr spc="30" dirty="0"/>
          </a:p>
          <a:p>
            <a:pPr marL="4721860">
              <a:lnSpc>
                <a:spcPct val="100000"/>
              </a:lnSpc>
              <a:spcBef>
                <a:spcPts val="2935"/>
              </a:spcBef>
            </a:pPr>
            <a:r>
              <a:rPr lang="ru-RU" sz="2600" spc="215" dirty="0">
                <a:latin typeface="Trebuchet MS"/>
                <a:cs typeface="Trebuchet MS"/>
              </a:rPr>
              <a:t>104575,22</a:t>
            </a:r>
            <a:r>
              <a:rPr sz="2600" spc="-1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руб.</a:t>
            </a:r>
            <a:endParaRPr sz="2600" dirty="0">
              <a:latin typeface="Trebuchet MS"/>
              <a:cs typeface="Trebuchet MS"/>
            </a:endParaRPr>
          </a:p>
          <a:p>
            <a:pPr marL="4709160">
              <a:lnSpc>
                <a:spcPct val="100000"/>
              </a:lnSpc>
              <a:spcBef>
                <a:spcPts val="5"/>
              </a:spcBef>
            </a:pPr>
            <a:endParaRPr sz="4900" dirty="0">
              <a:latin typeface="Trebuchet MS"/>
              <a:cs typeface="Trebuchet MS"/>
            </a:endParaRPr>
          </a:p>
          <a:p>
            <a:pPr marL="4721860" marR="213360">
              <a:lnSpc>
                <a:spcPct val="107100"/>
              </a:lnSpc>
            </a:pPr>
            <a:r>
              <a:rPr spc="-25" dirty="0"/>
              <a:t>Расчет</a:t>
            </a:r>
            <a:r>
              <a:rPr spc="-15" dirty="0"/>
              <a:t> </a:t>
            </a:r>
            <a:r>
              <a:rPr spc="25" dirty="0"/>
              <a:t>минимального</a:t>
            </a:r>
            <a:r>
              <a:rPr spc="-15" dirty="0"/>
              <a:t> </a:t>
            </a:r>
            <a:r>
              <a:rPr spc="25" dirty="0"/>
              <a:t>количества</a:t>
            </a:r>
            <a:r>
              <a:rPr spc="-15" dirty="0"/>
              <a:t> </a:t>
            </a:r>
            <a:r>
              <a:rPr spc="55" dirty="0"/>
              <a:t>копий,</a:t>
            </a:r>
            <a:r>
              <a:rPr spc="-15" dirty="0"/>
              <a:t> </a:t>
            </a:r>
            <a:r>
              <a:rPr spc="20" dirty="0"/>
              <a:t>необходимых </a:t>
            </a:r>
            <a:r>
              <a:rPr spc="-640" dirty="0"/>
              <a:t> </a:t>
            </a:r>
            <a:r>
              <a:rPr spc="-25" dirty="0"/>
              <a:t>для </a:t>
            </a:r>
            <a:r>
              <a:rPr spc="30" dirty="0"/>
              <a:t>реализации </a:t>
            </a:r>
            <a:r>
              <a:rPr spc="40" dirty="0"/>
              <a:t>настольного </a:t>
            </a:r>
            <a:r>
              <a:rPr spc="45" dirty="0"/>
              <a:t>приложения, </a:t>
            </a:r>
            <a:r>
              <a:rPr spc="-25" dirty="0"/>
              <a:t>для </a:t>
            </a:r>
            <a:r>
              <a:rPr spc="-20" dirty="0"/>
              <a:t> </a:t>
            </a:r>
            <a:r>
              <a:rPr spc="35" dirty="0"/>
              <a:t>получения</a:t>
            </a:r>
            <a:r>
              <a:rPr spc="-25" dirty="0"/>
              <a:t> </a:t>
            </a:r>
            <a:r>
              <a:rPr spc="45" dirty="0"/>
              <a:t>установочной</a:t>
            </a:r>
            <a:r>
              <a:rPr spc="-20" dirty="0"/>
              <a:t> </a:t>
            </a:r>
            <a:r>
              <a:rPr spc="55" dirty="0"/>
              <a:t>прибыли</a:t>
            </a:r>
          </a:p>
          <a:p>
            <a:pPr marL="4721860">
              <a:lnSpc>
                <a:spcPct val="100000"/>
              </a:lnSpc>
              <a:spcBef>
                <a:spcPts val="2935"/>
              </a:spcBef>
            </a:pPr>
            <a:r>
              <a:rPr sz="2600" spc="140" dirty="0">
                <a:latin typeface="Trebuchet MS"/>
                <a:cs typeface="Trebuchet MS"/>
              </a:rPr>
              <a:t>6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копий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07" y="0"/>
            <a:ext cx="9744075" cy="10287000"/>
          </a:xfrm>
          <a:custGeom>
            <a:avLst/>
            <a:gdLst/>
            <a:ahLst/>
            <a:cxnLst/>
            <a:rect l="l" t="t" r="r" b="b"/>
            <a:pathLst>
              <a:path w="9744075" h="10287000">
                <a:moveTo>
                  <a:pt x="0" y="10286999"/>
                </a:moveTo>
                <a:lnTo>
                  <a:pt x="9743985" y="10286999"/>
                </a:lnTo>
                <a:lnTo>
                  <a:pt x="974398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743985" y="1"/>
            <a:ext cx="8543925" cy="10287000"/>
            <a:chOff x="9743985" y="1"/>
            <a:chExt cx="8543925" cy="10287000"/>
          </a:xfrm>
        </p:grpSpPr>
        <p:sp>
          <p:nvSpPr>
            <p:cNvPr id="4" name="object 4"/>
            <p:cNvSpPr/>
            <p:nvPr/>
          </p:nvSpPr>
          <p:spPr>
            <a:xfrm>
              <a:off x="9743985" y="1"/>
              <a:ext cx="8543925" cy="10287000"/>
            </a:xfrm>
            <a:custGeom>
              <a:avLst/>
              <a:gdLst/>
              <a:ahLst/>
              <a:cxnLst/>
              <a:rect l="l" t="t" r="r" b="b"/>
              <a:pathLst>
                <a:path w="8543925" h="10287000">
                  <a:moveTo>
                    <a:pt x="85439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543924" y="0"/>
                  </a:lnTo>
                  <a:lnTo>
                    <a:pt x="8543924" y="10286999"/>
                  </a:lnTo>
                  <a:close/>
                </a:path>
              </a:pathLst>
            </a:custGeom>
            <a:solidFill>
              <a:srgbClr val="8167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8352" y="1028701"/>
              <a:ext cx="6515099" cy="8229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53510" y="1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10286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39801"/>
            <a:ext cx="76231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605" dirty="0"/>
              <a:t>Заключение</a:t>
            </a:r>
            <a:endParaRPr sz="9000"/>
          </a:p>
        </p:txBody>
      </p:sp>
      <p:sp>
        <p:nvSpPr>
          <p:cNvPr id="8" name="object 8"/>
          <p:cNvSpPr txBox="1"/>
          <p:nvPr/>
        </p:nvSpPr>
        <p:spPr>
          <a:xfrm>
            <a:off x="1016000" y="3109027"/>
            <a:ext cx="7510780" cy="515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0">
              <a:lnSpc>
                <a:spcPct val="117800"/>
              </a:lnSpc>
              <a:spcBef>
                <a:spcPts val="100"/>
              </a:spcBef>
            </a:pPr>
            <a:r>
              <a:rPr lang="ru-RU" sz="2600" spc="135" dirty="0">
                <a:solidFill>
                  <a:srgbClr val="131313"/>
                </a:solidFill>
                <a:latin typeface="Trebuchet MS"/>
                <a:cs typeface="Trebuchet MS"/>
              </a:rPr>
              <a:t>В </a:t>
            </a:r>
            <a:r>
              <a:rPr lang="ru-RU" sz="2600" spc="-30" dirty="0">
                <a:solidFill>
                  <a:srgbClr val="131313"/>
                </a:solidFill>
                <a:latin typeface="Trebuchet MS"/>
                <a:cs typeface="Trebuchet MS"/>
              </a:rPr>
              <a:t>результате</a:t>
            </a:r>
            <a:r>
              <a:rPr sz="2600" spc="-3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выполнения </a:t>
            </a:r>
            <a:r>
              <a:rPr sz="2600" spc="-5" dirty="0">
                <a:solidFill>
                  <a:srgbClr val="131313"/>
                </a:solidFill>
                <a:latin typeface="Trebuchet MS"/>
                <a:cs typeface="Trebuchet MS"/>
              </a:rPr>
              <a:t>дипломной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работы </a:t>
            </a:r>
            <a:r>
              <a:rPr sz="2600" spc="1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131313"/>
                </a:solidFill>
                <a:latin typeface="Trebuchet MS"/>
                <a:cs typeface="Trebuchet MS"/>
              </a:rPr>
              <a:t>были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изучены </a:t>
            </a:r>
            <a:r>
              <a:rPr sz="2600" spc="35" dirty="0">
                <a:solidFill>
                  <a:srgbClr val="131313"/>
                </a:solidFill>
                <a:latin typeface="Trebuchet MS"/>
                <a:cs typeface="Trebuchet MS"/>
              </a:rPr>
              <a:t>организационные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структуры </a:t>
            </a:r>
            <a:r>
              <a:rPr sz="2600" spc="-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30" dirty="0">
                <a:solidFill>
                  <a:srgbClr val="131313"/>
                </a:solidFill>
                <a:latin typeface="Trebuchet MS"/>
                <a:cs typeface="Trebuchet MS"/>
              </a:rPr>
              <a:t>предприятия, </a:t>
            </a:r>
            <a:r>
              <a:rPr sz="2600" spc="-55" dirty="0">
                <a:solidFill>
                  <a:srgbClr val="131313"/>
                </a:solidFill>
                <a:latin typeface="Trebuchet MS"/>
                <a:cs typeface="Trebuchet MS"/>
              </a:rPr>
              <a:t>ее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внутренние </a:t>
            </a:r>
            <a:r>
              <a:rPr sz="2600" spc="-55" dirty="0">
                <a:solidFill>
                  <a:srgbClr val="131313"/>
                </a:solidFill>
                <a:latin typeface="Trebuchet MS"/>
                <a:cs typeface="Trebuchet MS"/>
              </a:rPr>
              <a:t>документы, </a:t>
            </a:r>
            <a:r>
              <a:rPr sz="2600" spc="-30" dirty="0">
                <a:solidFill>
                  <a:srgbClr val="131313"/>
                </a:solidFill>
                <a:latin typeface="Trebuchet MS"/>
                <a:cs typeface="Trebuchet MS"/>
              </a:rPr>
              <a:t>был </a:t>
            </a:r>
            <a:r>
              <a:rPr sz="2600" spc="-2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131313"/>
                </a:solidFill>
                <a:latin typeface="Trebuchet MS"/>
                <a:cs typeface="Trebuchet MS"/>
              </a:rPr>
              <a:t>собран </a:t>
            </a:r>
            <a:r>
              <a:rPr sz="2600" spc="-50" dirty="0">
                <a:solidFill>
                  <a:srgbClr val="131313"/>
                </a:solidFill>
                <a:latin typeface="Trebuchet MS"/>
                <a:cs typeface="Trebuchet MS"/>
              </a:rPr>
              <a:t>материал,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необходимый 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для </a:t>
            </a:r>
            <a:r>
              <a:rPr sz="2600" spc="30" dirty="0">
                <a:solidFill>
                  <a:srgbClr val="131313"/>
                </a:solidFill>
                <a:latin typeface="Trebuchet MS"/>
                <a:cs typeface="Trebuchet MS"/>
              </a:rPr>
              <a:t>написания </a:t>
            </a:r>
            <a:r>
              <a:rPr sz="2600" spc="3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131313"/>
                </a:solidFill>
                <a:latin typeface="Trebuchet MS"/>
                <a:cs typeface="Trebuchet MS"/>
              </a:rPr>
              <a:t>отчета. </a:t>
            </a:r>
            <a:r>
              <a:rPr sz="2600" spc="-45" dirty="0">
                <a:solidFill>
                  <a:srgbClr val="131313"/>
                </a:solidFill>
                <a:latin typeface="Trebuchet MS"/>
                <a:cs typeface="Trebuchet MS"/>
              </a:rPr>
              <a:t>Также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была </a:t>
            </a:r>
            <a:r>
              <a:rPr sz="2600" spc="30" dirty="0">
                <a:solidFill>
                  <a:srgbClr val="131313"/>
                </a:solidFill>
                <a:latin typeface="Trebuchet MS"/>
                <a:cs typeface="Trebuchet MS"/>
              </a:rPr>
              <a:t>разработана </a:t>
            </a:r>
            <a:r>
              <a:rPr sz="2600" spc="3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автоматизированная </a:t>
            </a:r>
            <a:r>
              <a:rPr sz="2600" spc="5" dirty="0">
                <a:solidFill>
                  <a:srgbClr val="131313"/>
                </a:solidFill>
                <a:latin typeface="Trebuchet MS"/>
                <a:cs typeface="Trebuchet MS"/>
              </a:rPr>
              <a:t>информационная </a:t>
            </a:r>
            <a:r>
              <a:rPr sz="2600" spc="-25" dirty="0">
                <a:solidFill>
                  <a:srgbClr val="131313"/>
                </a:solidFill>
                <a:latin typeface="Trebuchet MS"/>
                <a:cs typeface="Trebuchet MS"/>
              </a:rPr>
              <a:t>система </a:t>
            </a:r>
            <a:r>
              <a:rPr sz="2600" spc="-2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131313"/>
                </a:solidFill>
                <a:latin typeface="Trebuchet MS"/>
                <a:cs typeface="Trebuchet MS"/>
              </a:rPr>
              <a:t>для </a:t>
            </a:r>
            <a:r>
              <a:rPr sz="2600" spc="30" dirty="0">
                <a:solidFill>
                  <a:srgbClr val="131313"/>
                </a:solidFill>
                <a:latin typeface="Trebuchet MS"/>
                <a:cs typeface="Trebuchet MS"/>
              </a:rPr>
              <a:t>бронирования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номеров </a:t>
            </a:r>
            <a:r>
              <a:rPr sz="2600" spc="50" dirty="0">
                <a:solidFill>
                  <a:srgbClr val="131313"/>
                </a:solidFill>
                <a:latin typeface="Trebuchet MS"/>
                <a:cs typeface="Trebuchet MS"/>
              </a:rPr>
              <a:t>в </a:t>
            </a:r>
            <a:r>
              <a:rPr sz="2600" spc="-80" dirty="0">
                <a:solidFill>
                  <a:srgbClr val="131313"/>
                </a:solidFill>
                <a:latin typeface="Trebuchet MS"/>
                <a:cs typeface="Trebuchet MS"/>
              </a:rPr>
              <a:t>отеле. </a:t>
            </a:r>
            <a:r>
              <a:rPr sz="2600" spc="135" dirty="0">
                <a:solidFill>
                  <a:srgbClr val="131313"/>
                </a:solidFill>
                <a:latin typeface="Trebuchet MS"/>
                <a:cs typeface="Trebuchet MS"/>
              </a:rPr>
              <a:t>В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процессе </a:t>
            </a:r>
            <a:r>
              <a:rPr sz="2600" spc="-77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выполнение </a:t>
            </a:r>
            <a:r>
              <a:rPr sz="2600" spc="-10" dirty="0">
                <a:solidFill>
                  <a:srgbClr val="131313"/>
                </a:solidFill>
                <a:latin typeface="Trebuchet MS"/>
                <a:cs typeface="Trebuchet MS"/>
              </a:rPr>
              <a:t>балы </a:t>
            </a:r>
            <a:r>
              <a:rPr sz="2600" spc="10" dirty="0">
                <a:solidFill>
                  <a:srgbClr val="131313"/>
                </a:solidFill>
                <a:latin typeface="Trebuchet MS"/>
                <a:cs typeface="Trebuchet MS"/>
              </a:rPr>
              <a:t>изучена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и </a:t>
            </a:r>
            <a:r>
              <a:rPr sz="2600" spc="35" dirty="0">
                <a:solidFill>
                  <a:srgbClr val="131313"/>
                </a:solidFill>
                <a:latin typeface="Trebuchet MS"/>
                <a:cs typeface="Trebuchet MS"/>
              </a:rPr>
              <a:t>проанализирована </a:t>
            </a:r>
            <a:r>
              <a:rPr sz="2600" spc="4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131313"/>
                </a:solidFill>
                <a:latin typeface="Trebuchet MS"/>
                <a:cs typeface="Trebuchet MS"/>
              </a:rPr>
              <a:t>предметная </a:t>
            </a:r>
            <a:r>
              <a:rPr sz="2600" spc="-50" dirty="0">
                <a:solidFill>
                  <a:srgbClr val="131313"/>
                </a:solidFill>
                <a:latin typeface="Trebuchet MS"/>
                <a:cs typeface="Trebuchet MS"/>
              </a:rPr>
              <a:t>область, </a:t>
            </a:r>
            <a:r>
              <a:rPr sz="2600" spc="-5" dirty="0">
                <a:solidFill>
                  <a:srgbClr val="131313"/>
                </a:solidFill>
                <a:latin typeface="Trebuchet MS"/>
                <a:cs typeface="Trebuchet MS"/>
              </a:rPr>
              <a:t>благодаря </a:t>
            </a:r>
            <a:r>
              <a:rPr sz="2600" spc="20" dirty="0">
                <a:solidFill>
                  <a:srgbClr val="131313"/>
                </a:solidFill>
                <a:latin typeface="Trebuchet MS"/>
                <a:cs typeface="Trebuchet MS"/>
              </a:rPr>
              <a:t>нормализации </a:t>
            </a:r>
            <a:r>
              <a:rPr sz="2600" spc="2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131313"/>
                </a:solidFill>
                <a:latin typeface="Trebuchet MS"/>
                <a:cs typeface="Trebuchet MS"/>
              </a:rPr>
              <a:t>было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25" dirty="0">
                <a:solidFill>
                  <a:srgbClr val="131313"/>
                </a:solidFill>
                <a:latin typeface="Trebuchet MS"/>
                <a:cs typeface="Trebuchet MS"/>
              </a:rPr>
              <a:t>создано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131313"/>
                </a:solidFill>
                <a:latin typeface="Trebuchet MS"/>
                <a:cs typeface="Trebuchet MS"/>
              </a:rPr>
              <a:t>точное</a:t>
            </a:r>
            <a:r>
              <a:rPr sz="2600" spc="-9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131313"/>
                </a:solidFill>
                <a:latin typeface="Trebuchet MS"/>
                <a:cs typeface="Trebuchet MS"/>
              </a:rPr>
              <a:t>представление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131313"/>
                </a:solidFill>
                <a:latin typeface="Trebuchet MS"/>
                <a:cs typeface="Trebuchet MS"/>
              </a:rPr>
              <a:t>о</a:t>
            </a:r>
            <a:r>
              <a:rPr sz="260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131313"/>
                </a:solidFill>
                <a:latin typeface="Trebuchet MS"/>
                <a:cs typeface="Trebuchet MS"/>
              </a:rPr>
              <a:t>структуре </a:t>
            </a:r>
            <a:r>
              <a:rPr sz="2600" spc="-77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131313"/>
                </a:solidFill>
                <a:latin typeface="Trebuchet MS"/>
                <a:cs typeface="Trebuchet MS"/>
              </a:rPr>
              <a:t>данных.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AD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3172" y="4325937"/>
            <a:ext cx="144462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95" dirty="0"/>
              <a:t>Спасибо</a:t>
            </a:r>
            <a:r>
              <a:rPr sz="9600" spc="350" dirty="0"/>
              <a:t> </a:t>
            </a:r>
            <a:r>
              <a:rPr sz="9600" spc="540" dirty="0"/>
              <a:t>за</a:t>
            </a:r>
            <a:r>
              <a:rPr sz="9600" spc="350" dirty="0"/>
              <a:t> </a:t>
            </a:r>
            <a:r>
              <a:rPr sz="9600" spc="680" dirty="0"/>
              <a:t>внимание!</a:t>
            </a:r>
            <a:endParaRPr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70218"/>
            <a:ext cx="18288000" cy="19050"/>
          </a:xfrm>
          <a:custGeom>
            <a:avLst/>
            <a:gdLst/>
            <a:ahLst/>
            <a:cxnLst/>
            <a:rect l="l" t="t" r="r" b="b"/>
            <a:pathLst>
              <a:path w="18288000" h="19050">
                <a:moveTo>
                  <a:pt x="0" y="19049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68375"/>
            <a:ext cx="11384280" cy="14808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59"/>
              </a:spcBef>
            </a:pPr>
            <a:r>
              <a:rPr spc="265" dirty="0"/>
              <a:t>Проектирование</a:t>
            </a:r>
            <a:r>
              <a:rPr spc="190" dirty="0"/>
              <a:t> </a:t>
            </a:r>
            <a:r>
              <a:rPr spc="235" dirty="0"/>
              <a:t>бизнес-процессов </a:t>
            </a:r>
            <a:r>
              <a:rPr spc="-1040" dirty="0"/>
              <a:t> </a:t>
            </a:r>
            <a:r>
              <a:rPr spc="290" dirty="0"/>
              <a:t>предметной</a:t>
            </a:r>
            <a:r>
              <a:rPr spc="180" dirty="0"/>
              <a:t> </a:t>
            </a:r>
            <a:r>
              <a:rPr spc="250" dirty="0"/>
              <a:t>области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28692" y="9044050"/>
            <a:ext cx="60312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60" dirty="0">
                <a:solidFill>
                  <a:srgbClr val="131313"/>
                </a:solidFill>
                <a:latin typeface="Arial"/>
                <a:cs typeface="Arial"/>
              </a:rPr>
              <a:t>Диаграмма</a:t>
            </a:r>
            <a:r>
              <a:rPr sz="2600" b="1" spc="-1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600" b="1" spc="-65" dirty="0">
                <a:solidFill>
                  <a:srgbClr val="131313"/>
                </a:solidFill>
                <a:latin typeface="Arial"/>
                <a:cs typeface="Arial"/>
              </a:rPr>
              <a:t>вариантов</a:t>
            </a:r>
            <a:r>
              <a:rPr sz="2600" b="1" spc="-114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600" b="1" spc="-85" dirty="0">
                <a:solidFill>
                  <a:srgbClr val="131313"/>
                </a:solidFill>
                <a:latin typeface="Arial"/>
                <a:cs typeface="Arial"/>
              </a:rPr>
              <a:t>использования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31E59C-EDAC-4EE7-1F42-3B3DCBEA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77" y="2974020"/>
            <a:ext cx="10202646" cy="608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91981"/>
            <a:ext cx="18288000" cy="7420609"/>
            <a:chOff x="0" y="2866913"/>
            <a:chExt cx="18288000" cy="7420609"/>
          </a:xfrm>
        </p:grpSpPr>
        <p:sp>
          <p:nvSpPr>
            <p:cNvPr id="3" name="object 3"/>
            <p:cNvSpPr/>
            <p:nvPr/>
          </p:nvSpPr>
          <p:spPr>
            <a:xfrm>
              <a:off x="0" y="2889271"/>
              <a:ext cx="9134475" cy="7397750"/>
            </a:xfrm>
            <a:custGeom>
              <a:avLst/>
              <a:gdLst/>
              <a:ahLst/>
              <a:cxnLst/>
              <a:rect l="l" t="t" r="r" b="b"/>
              <a:pathLst>
                <a:path w="9134475" h="7397750">
                  <a:moveTo>
                    <a:pt x="0" y="0"/>
                  </a:moveTo>
                  <a:lnTo>
                    <a:pt x="9134474" y="0"/>
                  </a:lnTo>
                  <a:lnTo>
                    <a:pt x="9134474" y="7397727"/>
                  </a:lnTo>
                  <a:lnTo>
                    <a:pt x="0" y="7397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6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0" y="2870221"/>
              <a:ext cx="9134475" cy="7416800"/>
            </a:xfrm>
            <a:custGeom>
              <a:avLst/>
              <a:gdLst/>
              <a:ahLst/>
              <a:cxnLst/>
              <a:rect l="l" t="t" r="r" b="b"/>
              <a:pathLst>
                <a:path w="9134475" h="7416800">
                  <a:moveTo>
                    <a:pt x="9134474" y="7416777"/>
                  </a:moveTo>
                  <a:lnTo>
                    <a:pt x="0" y="7416777"/>
                  </a:lnTo>
                  <a:lnTo>
                    <a:pt x="0" y="0"/>
                  </a:lnTo>
                  <a:lnTo>
                    <a:pt x="9134474" y="0"/>
                  </a:lnTo>
                  <a:lnTo>
                    <a:pt x="9134474" y="7416777"/>
                  </a:lnTo>
                  <a:close/>
                </a:path>
              </a:pathLst>
            </a:custGeom>
            <a:solidFill>
              <a:srgbClr val="8167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870221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19049"/>
                  </a:moveTo>
                  <a:lnTo>
                    <a:pt x="0" y="0"/>
                  </a:lnTo>
                  <a:lnTo>
                    <a:pt x="18287998" y="0"/>
                  </a:lnTo>
                  <a:lnTo>
                    <a:pt x="18287998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960" y="2866913"/>
              <a:ext cx="0" cy="7420609"/>
            </a:xfrm>
            <a:custGeom>
              <a:avLst/>
              <a:gdLst/>
              <a:ahLst/>
              <a:cxnLst/>
              <a:rect l="l" t="t" r="r" b="b"/>
              <a:pathLst>
                <a:path h="7420609">
                  <a:moveTo>
                    <a:pt x="0" y="7420053"/>
                  </a:moveTo>
                  <a:lnTo>
                    <a:pt x="0" y="0"/>
                  </a:lnTo>
                </a:path>
              </a:pathLst>
            </a:custGeom>
            <a:ln w="19058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893" y="3559269"/>
              <a:ext cx="8582024" cy="4457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93" y="3559269"/>
              <a:ext cx="8582024" cy="44576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68378"/>
            <a:ext cx="10533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Описание</a:t>
            </a:r>
            <a:r>
              <a:rPr spc="145" dirty="0"/>
              <a:t> </a:t>
            </a:r>
            <a:r>
              <a:rPr spc="295" dirty="0"/>
              <a:t>входной</a:t>
            </a:r>
            <a:r>
              <a:rPr spc="150" dirty="0"/>
              <a:t> </a:t>
            </a:r>
            <a:r>
              <a:rPr spc="340" dirty="0"/>
              <a:t>информации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54872" y="8460695"/>
            <a:ext cx="48247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515" dirty="0">
                <a:solidFill>
                  <a:srgbClr val="131313"/>
                </a:solidFill>
                <a:latin typeface="Arial"/>
                <a:cs typeface="Arial"/>
              </a:rPr>
              <a:t>ф</a:t>
            </a:r>
            <a:r>
              <a:rPr sz="2400" b="1" spc="-85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spc="-160" dirty="0">
                <a:solidFill>
                  <a:srgbClr val="131313"/>
                </a:solidFill>
                <a:latin typeface="Arial"/>
                <a:cs typeface="Arial"/>
              </a:rPr>
              <a:t>м</a:t>
            </a:r>
            <a:r>
              <a:rPr sz="2400" b="1" spc="-5" dirty="0">
                <a:solidFill>
                  <a:srgbClr val="131313"/>
                </a:solidFill>
                <a:latin typeface="Arial"/>
                <a:cs typeface="Arial"/>
              </a:rPr>
              <a:t>а</a:t>
            </a:r>
            <a:r>
              <a:rPr sz="2400" b="1" spc="-35" dirty="0">
                <a:solidFill>
                  <a:srgbClr val="131313"/>
                </a:solidFill>
                <a:latin typeface="Arial"/>
                <a:cs typeface="Arial"/>
              </a:rPr>
              <a:t>ц</a:t>
            </a:r>
            <a:r>
              <a:rPr sz="2400" b="1" spc="-60" dirty="0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135" dirty="0">
                <a:solidFill>
                  <a:srgbClr val="131313"/>
                </a:solidFill>
                <a:latin typeface="Arial"/>
                <a:cs typeface="Arial"/>
              </a:rPr>
              <a:t>я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85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60" dirty="0">
                <a:solidFill>
                  <a:srgbClr val="131313"/>
                </a:solidFill>
                <a:latin typeface="Arial"/>
                <a:cs typeface="Arial"/>
              </a:rPr>
              <a:t>м</a:t>
            </a:r>
            <a:r>
              <a:rPr sz="2400" b="1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spc="5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131313"/>
                </a:solidFill>
                <a:latin typeface="Arial"/>
                <a:cs typeface="Arial"/>
              </a:rPr>
              <a:t>в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5" dirty="0">
                <a:solidFill>
                  <a:srgbClr val="131313"/>
                </a:solidFill>
                <a:latin typeface="Arial"/>
                <a:cs typeface="Arial"/>
              </a:rPr>
              <a:t>т</a:t>
            </a:r>
            <a:r>
              <a:rPr sz="2400" b="1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105" dirty="0">
                <a:solidFill>
                  <a:srgbClr val="131313"/>
                </a:solidFill>
                <a:latin typeface="Arial"/>
                <a:cs typeface="Arial"/>
              </a:rPr>
              <a:t>л</a:t>
            </a:r>
            <a:r>
              <a:rPr sz="2400" b="1" spc="5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31709" y="8460695"/>
            <a:ext cx="8559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515" dirty="0">
                <a:solidFill>
                  <a:srgbClr val="131313"/>
                </a:solidFill>
                <a:latin typeface="Arial"/>
                <a:cs typeface="Arial"/>
              </a:rPr>
              <a:t>ф</a:t>
            </a:r>
            <a:r>
              <a:rPr sz="2400" b="1" spc="-85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spc="-160" dirty="0">
                <a:solidFill>
                  <a:srgbClr val="131313"/>
                </a:solidFill>
                <a:latin typeface="Arial"/>
                <a:cs typeface="Arial"/>
              </a:rPr>
              <a:t>м</a:t>
            </a:r>
            <a:r>
              <a:rPr sz="2400" b="1" spc="-5" dirty="0">
                <a:solidFill>
                  <a:srgbClr val="131313"/>
                </a:solidFill>
                <a:latin typeface="Arial"/>
                <a:cs typeface="Arial"/>
              </a:rPr>
              <a:t>а</a:t>
            </a:r>
            <a:r>
              <a:rPr sz="2400" b="1" spc="-35" dirty="0">
                <a:solidFill>
                  <a:srgbClr val="131313"/>
                </a:solidFill>
                <a:latin typeface="Arial"/>
                <a:cs typeface="Arial"/>
              </a:rPr>
              <a:t>ц</a:t>
            </a:r>
            <a:r>
              <a:rPr sz="2400" b="1" spc="-60" dirty="0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135" dirty="0">
                <a:solidFill>
                  <a:srgbClr val="131313"/>
                </a:solidFill>
                <a:latin typeface="Arial"/>
                <a:cs typeface="Arial"/>
              </a:rPr>
              <a:t>я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30" dirty="0" err="1">
                <a:solidFill>
                  <a:srgbClr val="131313"/>
                </a:solidFill>
                <a:latin typeface="Arial"/>
                <a:cs typeface="Arial"/>
              </a:rPr>
              <a:t>б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spc="-85" dirty="0" err="1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60" dirty="0" err="1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spc="-85" dirty="0" err="1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55" dirty="0" err="1">
                <a:solidFill>
                  <a:srgbClr val="131313"/>
                </a:solidFill>
                <a:latin typeface="Arial"/>
                <a:cs typeface="Arial"/>
              </a:rPr>
              <a:t>в</a:t>
            </a:r>
            <a:r>
              <a:rPr sz="2400" b="1" spc="-5" dirty="0" err="1">
                <a:solidFill>
                  <a:srgbClr val="131313"/>
                </a:solidFill>
                <a:latin typeface="Arial"/>
                <a:cs typeface="Arial"/>
              </a:rPr>
              <a:t>а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60" dirty="0" err="1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55" dirty="0" err="1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85" dirty="0" err="1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60" dirty="0" err="1">
                <a:solidFill>
                  <a:srgbClr val="131313"/>
                </a:solidFill>
                <a:latin typeface="Arial"/>
                <a:cs typeface="Arial"/>
              </a:rPr>
              <a:t>м</a:t>
            </a:r>
            <a:r>
              <a:rPr sz="2400" b="1" dirty="0" err="1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50" dirty="0" err="1">
                <a:solidFill>
                  <a:srgbClr val="131313"/>
                </a:solidFill>
                <a:latin typeface="Arial"/>
                <a:cs typeface="Arial"/>
              </a:rPr>
              <a:t>р</a:t>
            </a:r>
            <a:r>
              <a:rPr sz="2400" b="1" dirty="0" err="1">
                <a:solidFill>
                  <a:srgbClr val="131313"/>
                </a:solidFill>
                <a:latin typeface="Arial"/>
                <a:cs typeface="Arial"/>
              </a:rPr>
              <a:t>а</a:t>
            </a:r>
            <a:r>
              <a:rPr lang="ru-RU" sz="2400" b="1" dirty="0">
                <a:solidFill>
                  <a:srgbClr val="131313"/>
                </a:solidFill>
                <a:latin typeface="Arial"/>
                <a:cs typeface="Arial"/>
              </a:rPr>
              <a:t> в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-85" dirty="0" err="1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5" dirty="0" err="1">
                <a:solidFill>
                  <a:srgbClr val="131313"/>
                </a:solidFill>
                <a:latin typeface="Arial"/>
                <a:cs typeface="Arial"/>
              </a:rPr>
              <a:t>т</a:t>
            </a:r>
            <a:r>
              <a:rPr sz="2400" b="1" dirty="0" err="1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105" dirty="0" err="1">
                <a:solidFill>
                  <a:srgbClr val="131313"/>
                </a:solidFill>
                <a:latin typeface="Arial"/>
                <a:cs typeface="Arial"/>
              </a:rPr>
              <a:t>л</a:t>
            </a:r>
            <a:r>
              <a:rPr lang="ru-RU" sz="2400" b="1" spc="-135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400" b="1" spc="100" dirty="0">
                <a:solidFill>
                  <a:srgbClr val="131313"/>
                </a:solidFill>
                <a:latin typeface="Arial"/>
                <a:cs typeface="Arial"/>
              </a:rPr>
              <a:t>к</a:t>
            </a:r>
            <a:r>
              <a:rPr sz="2400" b="1" spc="-105" dirty="0">
                <a:solidFill>
                  <a:srgbClr val="131313"/>
                </a:solidFill>
                <a:latin typeface="Arial"/>
                <a:cs typeface="Arial"/>
              </a:rPr>
              <a:t>л</a:t>
            </a:r>
            <a:r>
              <a:rPr sz="2400" b="1" spc="-60" dirty="0">
                <a:solidFill>
                  <a:srgbClr val="131313"/>
                </a:solidFill>
                <a:latin typeface="Arial"/>
                <a:cs typeface="Arial"/>
              </a:rPr>
              <a:t>и</a:t>
            </a:r>
            <a:r>
              <a:rPr sz="2400" b="1" dirty="0">
                <a:solidFill>
                  <a:srgbClr val="131313"/>
                </a:solidFill>
                <a:latin typeface="Arial"/>
                <a:cs typeface="Arial"/>
              </a:rPr>
              <a:t>е</a:t>
            </a:r>
            <a:r>
              <a:rPr sz="2400" b="1" spc="-50" dirty="0">
                <a:solidFill>
                  <a:srgbClr val="131313"/>
                </a:solidFill>
                <a:latin typeface="Arial"/>
                <a:cs typeface="Arial"/>
              </a:rPr>
              <a:t>н</a:t>
            </a:r>
            <a:r>
              <a:rPr sz="2400" b="1" spc="-5" dirty="0">
                <a:solidFill>
                  <a:srgbClr val="131313"/>
                </a:solidFill>
                <a:latin typeface="Arial"/>
                <a:cs typeface="Arial"/>
              </a:rPr>
              <a:t>т</a:t>
            </a:r>
            <a:r>
              <a:rPr sz="2400" b="1" spc="-85" dirty="0">
                <a:solidFill>
                  <a:srgbClr val="131313"/>
                </a:solidFill>
                <a:latin typeface="Arial"/>
                <a:cs typeface="Arial"/>
              </a:rPr>
              <a:t>о</a:t>
            </a:r>
            <a:r>
              <a:rPr sz="2400" b="1" spc="-155" dirty="0">
                <a:solidFill>
                  <a:srgbClr val="131313"/>
                </a:solidFill>
                <a:latin typeface="Arial"/>
                <a:cs typeface="Arial"/>
              </a:rPr>
              <a:t>м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18288000" cy="19050"/>
          </a:xfrm>
          <a:custGeom>
            <a:avLst/>
            <a:gdLst/>
            <a:ahLst/>
            <a:cxnLst/>
            <a:rect l="l" t="t" r="r" b="b"/>
            <a:pathLst>
              <a:path w="18288000" h="19050">
                <a:moveTo>
                  <a:pt x="0" y="19049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243404"/>
            <a:ext cx="18288000" cy="19050"/>
          </a:xfrm>
          <a:custGeom>
            <a:avLst/>
            <a:gdLst/>
            <a:ahLst/>
            <a:cxnLst/>
            <a:rect l="l" t="t" r="r" b="b"/>
            <a:pathLst>
              <a:path w="18288000" h="19050">
                <a:moveTo>
                  <a:pt x="0" y="0"/>
                </a:moveTo>
                <a:lnTo>
                  <a:pt x="18287998" y="0"/>
                </a:lnTo>
                <a:lnTo>
                  <a:pt x="182879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248" y="4028111"/>
            <a:ext cx="15106649" cy="4467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292225"/>
            <a:ext cx="11084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latin typeface="Georgia"/>
                <a:cs typeface="Georgia"/>
              </a:rPr>
              <a:t>Описание</a:t>
            </a:r>
            <a:r>
              <a:rPr spc="5" dirty="0">
                <a:latin typeface="Georgia"/>
                <a:cs typeface="Georgia"/>
              </a:rPr>
              <a:t> </a:t>
            </a:r>
            <a:r>
              <a:rPr spc="-20" dirty="0">
                <a:latin typeface="Georgia"/>
                <a:cs typeface="Georgia"/>
              </a:rPr>
              <a:t>выходной</a:t>
            </a:r>
            <a:r>
              <a:rPr spc="10" dirty="0">
                <a:latin typeface="Georgia"/>
                <a:cs typeface="Georgia"/>
              </a:rPr>
              <a:t> </a:t>
            </a:r>
            <a:r>
              <a:rPr spc="-70" dirty="0">
                <a:latin typeface="Georgia"/>
                <a:cs typeface="Georgia"/>
              </a:rPr>
              <a:t>информации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00037" y="8628386"/>
            <a:ext cx="968819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95" dirty="0">
                <a:solidFill>
                  <a:srgbClr val="131313"/>
                </a:solidFill>
                <a:latin typeface="Georgia"/>
                <a:cs typeface="Georgia"/>
              </a:rPr>
              <a:t>Шаблон</a:t>
            </a:r>
            <a:r>
              <a:rPr sz="2750" b="1" spc="10" dirty="0">
                <a:solidFill>
                  <a:srgbClr val="131313"/>
                </a:solidFill>
                <a:latin typeface="Georgia"/>
                <a:cs typeface="Georgia"/>
              </a:rPr>
              <a:t> отчета</a:t>
            </a:r>
            <a:r>
              <a:rPr sz="2750" b="1" spc="15" dirty="0">
                <a:solidFill>
                  <a:srgbClr val="131313"/>
                </a:solidFill>
                <a:latin typeface="Georgia"/>
                <a:cs typeface="Georgia"/>
              </a:rPr>
              <a:t> </a:t>
            </a:r>
            <a:r>
              <a:rPr sz="2750" b="1" spc="-75" dirty="0">
                <a:solidFill>
                  <a:srgbClr val="131313"/>
                </a:solidFill>
                <a:latin typeface="Georgia"/>
                <a:cs typeface="Georgia"/>
              </a:rPr>
              <a:t>по</a:t>
            </a:r>
            <a:r>
              <a:rPr sz="2750" b="1" spc="15" dirty="0">
                <a:solidFill>
                  <a:srgbClr val="131313"/>
                </a:solidFill>
                <a:latin typeface="Georgia"/>
                <a:cs typeface="Georgia"/>
              </a:rPr>
              <a:t> </a:t>
            </a:r>
            <a:r>
              <a:rPr sz="2750" b="1" spc="-45" dirty="0">
                <a:solidFill>
                  <a:srgbClr val="131313"/>
                </a:solidFill>
                <a:latin typeface="Georgia"/>
                <a:cs typeface="Georgia"/>
              </a:rPr>
              <a:t>бронированию</a:t>
            </a:r>
            <a:r>
              <a:rPr sz="2750" b="1" spc="15" dirty="0">
                <a:solidFill>
                  <a:srgbClr val="131313"/>
                </a:solidFill>
                <a:latin typeface="Georgia"/>
                <a:cs typeface="Georgia"/>
              </a:rPr>
              <a:t> </a:t>
            </a:r>
            <a:r>
              <a:rPr sz="2750" b="1" spc="-10" dirty="0">
                <a:solidFill>
                  <a:srgbClr val="131313"/>
                </a:solidFill>
                <a:latin typeface="Georgia"/>
                <a:cs typeface="Georgia"/>
              </a:rPr>
              <a:t>номеров</a:t>
            </a:r>
            <a:r>
              <a:rPr sz="2750" b="1" spc="10" dirty="0">
                <a:solidFill>
                  <a:srgbClr val="131313"/>
                </a:solidFill>
                <a:latin typeface="Georgia"/>
                <a:cs typeface="Georgia"/>
              </a:rPr>
              <a:t> </a:t>
            </a:r>
            <a:r>
              <a:rPr sz="2750" b="1" dirty="0">
                <a:solidFill>
                  <a:srgbClr val="131313"/>
                </a:solidFill>
                <a:latin typeface="Georgia"/>
                <a:cs typeface="Georgia"/>
              </a:rPr>
              <a:t>в</a:t>
            </a:r>
            <a:r>
              <a:rPr sz="2750" b="1" spc="15" dirty="0">
                <a:solidFill>
                  <a:srgbClr val="131313"/>
                </a:solidFill>
                <a:latin typeface="Georgia"/>
                <a:cs typeface="Georgia"/>
              </a:rPr>
              <a:t> </a:t>
            </a:r>
            <a:r>
              <a:rPr sz="2750" b="1" spc="10" dirty="0">
                <a:solidFill>
                  <a:srgbClr val="131313"/>
                </a:solidFill>
                <a:latin typeface="Georgia"/>
                <a:cs typeface="Georgia"/>
              </a:rPr>
              <a:t>отелях</a:t>
            </a:r>
            <a:endParaRPr sz="27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8944610" cy="10287000"/>
            <a:chOff x="0" y="1"/>
            <a:chExt cx="8944610" cy="10287000"/>
          </a:xfrm>
        </p:grpSpPr>
        <p:sp>
          <p:nvSpPr>
            <p:cNvPr id="4" name="object 4"/>
            <p:cNvSpPr/>
            <p:nvPr/>
          </p:nvSpPr>
          <p:spPr>
            <a:xfrm>
              <a:off x="8934961" y="1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102869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1313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12571"/>
              <a:ext cx="8943974" cy="67722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0"/>
            <a:ext cx="8925560" cy="3533775"/>
          </a:xfrm>
          <a:prstGeom prst="rect">
            <a:avLst/>
          </a:prstGeom>
          <a:solidFill>
            <a:srgbClr val="8167D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6900">
              <a:latin typeface="Times New Roman"/>
              <a:cs typeface="Times New Roman"/>
            </a:endParaRPr>
          </a:p>
          <a:p>
            <a:pPr marL="1101725" marR="1075690" algn="ctr">
              <a:lnSpc>
                <a:spcPts val="5700"/>
              </a:lnSpc>
            </a:pPr>
            <a:r>
              <a:rPr sz="4800" b="1" spc="-55" dirty="0">
                <a:solidFill>
                  <a:srgbClr val="F1F1F1"/>
                </a:solidFill>
                <a:latin typeface="Georgia"/>
                <a:cs typeface="Georgia"/>
              </a:rPr>
              <a:t>Общие</a:t>
            </a:r>
            <a:r>
              <a:rPr sz="4800" b="1" spc="5" dirty="0">
                <a:solidFill>
                  <a:srgbClr val="F1F1F1"/>
                </a:solidFill>
                <a:latin typeface="Georgia"/>
                <a:cs typeface="Georgia"/>
              </a:rPr>
              <a:t> </a:t>
            </a:r>
            <a:r>
              <a:rPr sz="4800" b="1" spc="-50" dirty="0">
                <a:solidFill>
                  <a:srgbClr val="F1F1F1"/>
                </a:solidFill>
                <a:latin typeface="Georgia"/>
                <a:cs typeface="Georgia"/>
              </a:rPr>
              <a:t>требования</a:t>
            </a:r>
            <a:r>
              <a:rPr sz="4800" b="1" spc="5" dirty="0">
                <a:solidFill>
                  <a:srgbClr val="F1F1F1"/>
                </a:solidFill>
                <a:latin typeface="Georgia"/>
                <a:cs typeface="Georgia"/>
              </a:rPr>
              <a:t> к </a:t>
            </a:r>
            <a:r>
              <a:rPr sz="4800" b="1" spc="-1200" dirty="0">
                <a:solidFill>
                  <a:srgbClr val="F1F1F1"/>
                </a:solidFill>
                <a:latin typeface="Georgia"/>
                <a:cs typeface="Georgia"/>
              </a:rPr>
              <a:t> </a:t>
            </a:r>
            <a:r>
              <a:rPr sz="4800" b="1" spc="35" dirty="0">
                <a:solidFill>
                  <a:srgbClr val="F1F1F1"/>
                </a:solidFill>
                <a:latin typeface="Georgia"/>
                <a:cs typeface="Georgia"/>
              </a:rPr>
              <a:t>программному</a:t>
            </a:r>
            <a:endParaRPr sz="4800">
              <a:latin typeface="Georgia"/>
              <a:cs typeface="Georgia"/>
            </a:endParaRPr>
          </a:p>
          <a:p>
            <a:pPr marL="18415" algn="ctr">
              <a:lnSpc>
                <a:spcPts val="5520"/>
              </a:lnSpc>
            </a:pPr>
            <a:r>
              <a:rPr sz="4800" b="1" dirty="0">
                <a:solidFill>
                  <a:srgbClr val="F1F1F1"/>
                </a:solidFill>
                <a:latin typeface="Georgia"/>
                <a:cs typeface="Georgia"/>
              </a:rPr>
              <a:t>продукту</a:t>
            </a:r>
            <a:endParaRPr sz="4800">
              <a:latin typeface="Georgia"/>
              <a:cs typeface="Georg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4643" y="2277510"/>
            <a:ext cx="122118" cy="1221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4643" y="2776159"/>
            <a:ext cx="122118" cy="1221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4643" y="3773456"/>
            <a:ext cx="122118" cy="1221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4643" y="5269402"/>
            <a:ext cx="122118" cy="1221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4643" y="6266700"/>
            <a:ext cx="122118" cy="1221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4643" y="7263997"/>
            <a:ext cx="122118" cy="1221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4643" y="7762646"/>
            <a:ext cx="122118" cy="122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576620" y="2019881"/>
            <a:ext cx="5938520" cy="6508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99465">
              <a:lnSpc>
                <a:spcPct val="119000"/>
              </a:lnSpc>
              <a:spcBef>
                <a:spcPts val="90"/>
              </a:spcBef>
            </a:pPr>
            <a:r>
              <a:rPr sz="2750" spc="15" dirty="0">
                <a:solidFill>
                  <a:srgbClr val="131313"/>
                </a:solidFill>
                <a:latin typeface="Trebuchet MS"/>
                <a:cs typeface="Trebuchet MS"/>
              </a:rPr>
              <a:t>Понятность </a:t>
            </a:r>
            <a:r>
              <a:rPr sz="2750" spc="-40" dirty="0">
                <a:solidFill>
                  <a:srgbClr val="131313"/>
                </a:solidFill>
                <a:latin typeface="Trebuchet MS"/>
                <a:cs typeface="Trebuchet MS"/>
              </a:rPr>
              <a:t>интерфейса; </a:t>
            </a:r>
            <a:r>
              <a:rPr sz="2750" spc="-3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131313"/>
                </a:solidFill>
                <a:latin typeface="Trebuchet MS"/>
                <a:cs typeface="Trebuchet MS"/>
              </a:rPr>
              <a:t>Надежное</a:t>
            </a:r>
            <a:r>
              <a:rPr sz="2750" spc="-114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131313"/>
                </a:solidFill>
                <a:latin typeface="Trebuchet MS"/>
                <a:cs typeface="Trebuchet MS"/>
              </a:rPr>
              <a:t>внесение,</a:t>
            </a:r>
            <a:r>
              <a:rPr sz="2750" spc="-114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131313"/>
                </a:solidFill>
                <a:latin typeface="Trebuchet MS"/>
                <a:cs typeface="Trebuchet MS"/>
              </a:rPr>
              <a:t>хранение, </a:t>
            </a:r>
            <a:r>
              <a:rPr sz="2750" spc="-81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131313"/>
                </a:solidFill>
                <a:latin typeface="Trebuchet MS"/>
                <a:cs typeface="Trebuchet MS"/>
              </a:rPr>
              <a:t>изменение</a:t>
            </a:r>
            <a:r>
              <a:rPr sz="275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131313"/>
                </a:solidFill>
                <a:latin typeface="Trebuchet MS"/>
                <a:cs typeface="Trebuchet MS"/>
              </a:rPr>
              <a:t>данных;</a:t>
            </a:r>
            <a:endParaRPr sz="2750" dirty="0">
              <a:latin typeface="Trebuchet MS"/>
              <a:cs typeface="Trebuchet MS"/>
            </a:endParaRPr>
          </a:p>
          <a:p>
            <a:pPr marL="12700" marR="5080">
              <a:lnSpc>
                <a:spcPct val="119000"/>
              </a:lnSpc>
            </a:pPr>
            <a:r>
              <a:rPr sz="2750" spc="65" dirty="0">
                <a:solidFill>
                  <a:srgbClr val="131313"/>
                </a:solidFill>
                <a:latin typeface="Trebuchet MS"/>
                <a:cs typeface="Trebuchet MS"/>
              </a:rPr>
              <a:t>Защита </a:t>
            </a:r>
            <a:r>
              <a:rPr sz="2750" spc="10" dirty="0">
                <a:solidFill>
                  <a:srgbClr val="131313"/>
                </a:solidFill>
                <a:latin typeface="Trebuchet MS"/>
                <a:cs typeface="Trebuchet MS"/>
              </a:rPr>
              <a:t>от </a:t>
            </a:r>
            <a:r>
              <a:rPr sz="2750" spc="25" dirty="0">
                <a:solidFill>
                  <a:srgbClr val="131313"/>
                </a:solidFill>
                <a:latin typeface="Trebuchet MS"/>
                <a:cs typeface="Trebuchet MS"/>
              </a:rPr>
              <a:t>попытки </a:t>
            </a:r>
            <a:r>
              <a:rPr sz="2750" spc="15" dirty="0">
                <a:solidFill>
                  <a:srgbClr val="131313"/>
                </a:solidFill>
                <a:latin typeface="Trebuchet MS"/>
                <a:cs typeface="Trebuchet MS"/>
              </a:rPr>
              <a:t>получения </a:t>
            </a:r>
            <a:r>
              <a:rPr sz="2750" spc="40" dirty="0">
                <a:solidFill>
                  <a:srgbClr val="131313"/>
                </a:solidFill>
                <a:latin typeface="Trebuchet MS"/>
                <a:cs typeface="Trebuchet MS"/>
              </a:rPr>
              <a:t>и </a:t>
            </a:r>
            <a:r>
              <a:rPr sz="2750" spc="4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20" dirty="0">
                <a:solidFill>
                  <a:srgbClr val="131313"/>
                </a:solidFill>
                <a:latin typeface="Trebuchet MS"/>
                <a:cs typeface="Trebuchet MS"/>
              </a:rPr>
              <a:t>занесения </a:t>
            </a:r>
            <a:r>
              <a:rPr sz="2750" spc="10" dirty="0">
                <a:solidFill>
                  <a:srgbClr val="131313"/>
                </a:solidFill>
                <a:latin typeface="Trebuchet MS"/>
                <a:cs typeface="Trebuchet MS"/>
              </a:rPr>
              <a:t>не </a:t>
            </a:r>
            <a:r>
              <a:rPr sz="2750" spc="25" dirty="0">
                <a:solidFill>
                  <a:srgbClr val="131313"/>
                </a:solidFill>
                <a:latin typeface="Trebuchet MS"/>
                <a:cs typeface="Trebuchet MS"/>
              </a:rPr>
              <a:t>верных </a:t>
            </a:r>
            <a:r>
              <a:rPr sz="2750" spc="15" dirty="0">
                <a:solidFill>
                  <a:srgbClr val="131313"/>
                </a:solidFill>
                <a:latin typeface="Trebuchet MS"/>
                <a:cs typeface="Trebuchet MS"/>
              </a:rPr>
              <a:t>данных </a:t>
            </a:r>
            <a:r>
              <a:rPr sz="2750" spc="2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131313"/>
                </a:solidFill>
                <a:latin typeface="Trebuchet MS"/>
                <a:cs typeface="Trebuchet MS"/>
              </a:rPr>
              <a:t>злоумышленником; </a:t>
            </a:r>
            <a:r>
              <a:rPr sz="2750" spc="-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25" dirty="0">
                <a:solidFill>
                  <a:srgbClr val="131313"/>
                </a:solidFill>
                <a:latin typeface="Trebuchet MS"/>
                <a:cs typeface="Trebuchet MS"/>
              </a:rPr>
              <a:t>Оптимизирования</a:t>
            </a:r>
            <a:r>
              <a:rPr sz="275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40" dirty="0">
                <a:solidFill>
                  <a:srgbClr val="131313"/>
                </a:solidFill>
                <a:latin typeface="Trebuchet MS"/>
                <a:cs typeface="Trebuchet MS"/>
              </a:rPr>
              <a:t>и</a:t>
            </a:r>
            <a:r>
              <a:rPr sz="275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131313"/>
                </a:solidFill>
                <a:latin typeface="Trebuchet MS"/>
                <a:cs typeface="Trebuchet MS"/>
              </a:rPr>
              <a:t>быстрая</a:t>
            </a:r>
            <a:r>
              <a:rPr sz="275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35" dirty="0">
                <a:solidFill>
                  <a:srgbClr val="131313"/>
                </a:solidFill>
                <a:latin typeface="Trebuchet MS"/>
                <a:cs typeface="Trebuchet MS"/>
              </a:rPr>
              <a:t>работа </a:t>
            </a:r>
            <a:r>
              <a:rPr sz="2750" spc="-81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131313"/>
                </a:solidFill>
                <a:latin typeface="Trebuchet MS"/>
                <a:cs typeface="Trebuchet MS"/>
              </a:rPr>
              <a:t>приложения;</a:t>
            </a:r>
            <a:endParaRPr sz="2750" dirty="0">
              <a:latin typeface="Trebuchet MS"/>
              <a:cs typeface="Trebuchet MS"/>
            </a:endParaRPr>
          </a:p>
          <a:p>
            <a:pPr marL="12700" marR="855980">
              <a:lnSpc>
                <a:spcPct val="119000"/>
              </a:lnSpc>
            </a:pPr>
            <a:r>
              <a:rPr sz="2750" spc="25" dirty="0">
                <a:solidFill>
                  <a:srgbClr val="131313"/>
                </a:solidFill>
                <a:latin typeface="Trebuchet MS"/>
                <a:cs typeface="Trebuchet MS"/>
              </a:rPr>
              <a:t>Пояснение</a:t>
            </a:r>
            <a:r>
              <a:rPr sz="2750" spc="-11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131313"/>
                </a:solidFill>
                <a:latin typeface="Trebuchet MS"/>
                <a:cs typeface="Trebuchet MS"/>
              </a:rPr>
              <a:t>ошибок,</a:t>
            </a:r>
            <a:r>
              <a:rPr sz="2750" spc="-11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131313"/>
                </a:solidFill>
                <a:latin typeface="Trebuchet MS"/>
                <a:cs typeface="Trebuchet MS"/>
              </a:rPr>
              <a:t>сделанных </a:t>
            </a:r>
            <a:r>
              <a:rPr sz="2750" spc="-81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131313"/>
                </a:solidFill>
                <a:latin typeface="Trebuchet MS"/>
                <a:cs typeface="Trebuchet MS"/>
              </a:rPr>
              <a:t>пользователем;</a:t>
            </a:r>
            <a:endParaRPr sz="2750" dirty="0">
              <a:latin typeface="Trebuchet MS"/>
              <a:cs typeface="Trebuchet MS"/>
            </a:endParaRPr>
          </a:p>
          <a:p>
            <a:pPr marL="12700" marR="628650">
              <a:lnSpc>
                <a:spcPct val="119000"/>
              </a:lnSpc>
            </a:pPr>
            <a:r>
              <a:rPr sz="2750" spc="40" dirty="0">
                <a:solidFill>
                  <a:srgbClr val="131313"/>
                </a:solidFill>
                <a:latin typeface="Trebuchet MS"/>
                <a:cs typeface="Trebuchet MS"/>
              </a:rPr>
              <a:t>Создание </a:t>
            </a:r>
            <a:r>
              <a:rPr sz="2750" spc="-30" dirty="0">
                <a:solidFill>
                  <a:srgbClr val="131313"/>
                </a:solidFill>
                <a:latin typeface="Trebuchet MS"/>
                <a:cs typeface="Trebuchet MS"/>
              </a:rPr>
              <a:t>отчетов; </a:t>
            </a:r>
            <a:r>
              <a:rPr sz="2750" spc="-2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30" dirty="0">
                <a:solidFill>
                  <a:srgbClr val="131313"/>
                </a:solidFill>
                <a:latin typeface="Trebuchet MS"/>
                <a:cs typeface="Trebuchet MS"/>
              </a:rPr>
              <a:t>Использование </a:t>
            </a:r>
            <a:r>
              <a:rPr sz="2750" spc="35" dirty="0">
                <a:solidFill>
                  <a:srgbClr val="131313"/>
                </a:solidFill>
                <a:latin typeface="Trebuchet MS"/>
                <a:cs typeface="Trebuchet MS"/>
              </a:rPr>
              <a:t>парольной </a:t>
            </a:r>
            <a:r>
              <a:rPr sz="2750" spc="4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131313"/>
                </a:solidFill>
                <a:latin typeface="Trebuchet MS"/>
                <a:cs typeface="Trebuchet MS"/>
              </a:rPr>
              <a:t>аутентификации</a:t>
            </a:r>
            <a:r>
              <a:rPr sz="2750" spc="-13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131313"/>
                </a:solidFill>
                <a:latin typeface="Trebuchet MS"/>
                <a:cs typeface="Trebuchet MS"/>
              </a:rPr>
              <a:t>пользователей.</a:t>
            </a:r>
            <a:endParaRPr sz="27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AD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9858268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8307" y="7805786"/>
            <a:ext cx="3952874" cy="1447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6950" y="2071736"/>
            <a:ext cx="6134099" cy="7181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74758"/>
            <a:ext cx="1081214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85" dirty="0">
                <a:latin typeface="Georgia"/>
                <a:cs typeface="Georgia"/>
              </a:rPr>
              <a:t>Описание</a:t>
            </a:r>
            <a:r>
              <a:rPr sz="4600" spc="10" dirty="0">
                <a:latin typeface="Georgia"/>
                <a:cs typeface="Georgia"/>
              </a:rPr>
              <a:t> </a:t>
            </a:r>
            <a:r>
              <a:rPr sz="4600" spc="15" dirty="0">
                <a:latin typeface="Georgia"/>
                <a:cs typeface="Georgia"/>
              </a:rPr>
              <a:t>структуры</a:t>
            </a:r>
            <a:r>
              <a:rPr sz="4600" spc="10" dirty="0">
                <a:latin typeface="Georgia"/>
                <a:cs typeface="Georgia"/>
              </a:rPr>
              <a:t> </a:t>
            </a:r>
            <a:r>
              <a:rPr sz="4600" spc="-40" dirty="0">
                <a:latin typeface="Georgia"/>
                <a:cs typeface="Georgia"/>
              </a:rPr>
              <a:t>базы</a:t>
            </a:r>
            <a:r>
              <a:rPr sz="4600" spc="10" dirty="0">
                <a:latin typeface="Georgia"/>
                <a:cs typeface="Georgia"/>
              </a:rPr>
              <a:t> данных</a:t>
            </a:r>
            <a:endParaRPr sz="4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6024" y="0"/>
            <a:ext cx="2540" cy="10287000"/>
          </a:xfrm>
          <a:custGeom>
            <a:avLst/>
            <a:gdLst/>
            <a:ahLst/>
            <a:cxnLst/>
            <a:rect l="l" t="t" r="r" b="b"/>
            <a:pathLst>
              <a:path w="2540" h="10287000">
                <a:moveTo>
                  <a:pt x="0" y="10286999"/>
                </a:moveTo>
                <a:lnTo>
                  <a:pt x="1974" y="10286999"/>
                </a:lnTo>
                <a:lnTo>
                  <a:pt x="19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809220" cy="10287000"/>
          </a:xfrm>
          <a:custGeom>
            <a:avLst/>
            <a:gdLst/>
            <a:ahLst/>
            <a:cxnLst/>
            <a:rect l="l" t="t" r="r" b="b"/>
            <a:pathLst>
              <a:path w="12809220" h="10287000">
                <a:moveTo>
                  <a:pt x="0" y="10286999"/>
                </a:moveTo>
                <a:lnTo>
                  <a:pt x="12809149" y="10286999"/>
                </a:lnTo>
                <a:lnTo>
                  <a:pt x="1280914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790099" y="0"/>
            <a:ext cx="5495925" cy="10287000"/>
            <a:chOff x="12790099" y="0"/>
            <a:chExt cx="5495925" cy="10287000"/>
          </a:xfrm>
        </p:grpSpPr>
        <p:sp>
          <p:nvSpPr>
            <p:cNvPr id="5" name="object 5"/>
            <p:cNvSpPr/>
            <p:nvPr/>
          </p:nvSpPr>
          <p:spPr>
            <a:xfrm>
              <a:off x="12809149" y="0"/>
              <a:ext cx="5476875" cy="10287000"/>
            </a:xfrm>
            <a:custGeom>
              <a:avLst/>
              <a:gdLst/>
              <a:ahLst/>
              <a:cxnLst/>
              <a:rect l="l" t="t" r="r" b="b"/>
              <a:pathLst>
                <a:path w="5476875" h="10287000">
                  <a:moveTo>
                    <a:pt x="54768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476874" y="0"/>
                  </a:lnTo>
                  <a:lnTo>
                    <a:pt x="5476874" y="10286999"/>
                  </a:lnTo>
                  <a:close/>
                </a:path>
              </a:pathLst>
            </a:custGeom>
            <a:solidFill>
              <a:srgbClr val="EC6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90099" y="0"/>
              <a:ext cx="19050" cy="10287000"/>
            </a:xfrm>
            <a:custGeom>
              <a:avLst/>
              <a:gdLst/>
              <a:ahLst/>
              <a:cxnLst/>
              <a:rect l="l" t="t" r="r" b="b"/>
              <a:pathLst>
                <a:path w="19050" h="10287000">
                  <a:moveTo>
                    <a:pt x="190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10286999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9864" y="362908"/>
              <a:ext cx="2781299" cy="2790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864" y="6991724"/>
              <a:ext cx="2781299" cy="2781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864" y="3523127"/>
              <a:ext cx="2781299" cy="292417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992" y="2921942"/>
            <a:ext cx="11182349" cy="68484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10614" y="974938"/>
            <a:ext cx="7218045" cy="14808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513840" marR="5080" indent="-1501775">
              <a:lnSpc>
                <a:spcPts val="5700"/>
              </a:lnSpc>
              <a:spcBef>
                <a:spcPts val="259"/>
              </a:spcBef>
            </a:pPr>
            <a:r>
              <a:rPr spc="-85" dirty="0">
                <a:latin typeface="Georgia"/>
                <a:cs typeface="Georgia"/>
              </a:rPr>
              <a:t>Описание</a:t>
            </a:r>
            <a:r>
              <a:rPr spc="-45" dirty="0">
                <a:latin typeface="Georgia"/>
                <a:cs typeface="Georgia"/>
              </a:rPr>
              <a:t> </a:t>
            </a:r>
            <a:r>
              <a:rPr spc="25" dirty="0">
                <a:latin typeface="Georgia"/>
                <a:cs typeface="Georgia"/>
              </a:rPr>
              <a:t>программы </a:t>
            </a:r>
            <a:r>
              <a:rPr spc="-1200" dirty="0">
                <a:latin typeface="Georgia"/>
                <a:cs typeface="Georgia"/>
              </a:rPr>
              <a:t> </a:t>
            </a:r>
            <a:r>
              <a:rPr spc="-110" dirty="0">
                <a:latin typeface="Georgia"/>
                <a:cs typeface="Georgia"/>
              </a:rPr>
              <a:t>HotelBooking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13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475</Words>
  <Application>Microsoft Office PowerPoint</Application>
  <PresentationFormat>Произвольный</PresentationFormat>
  <Paragraphs>73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</vt:lpstr>
      <vt:lpstr>Georgia</vt:lpstr>
      <vt:lpstr>Microsoft Sans Serif</vt:lpstr>
      <vt:lpstr>Tahoma</vt:lpstr>
      <vt:lpstr>Times New Roman</vt:lpstr>
      <vt:lpstr>Trebuchet MS</vt:lpstr>
      <vt:lpstr>Office Theme</vt:lpstr>
      <vt:lpstr>Презентация PowerPoint</vt:lpstr>
      <vt:lpstr>ДЛЯ ЧЕГО  РАЗРАБАТЫВАЕТСЯ  ПРОДУКТ</vt:lpstr>
      <vt:lpstr>Задачи программного продукта</vt:lpstr>
      <vt:lpstr>Проектирование бизнес-процессов  предметной области</vt:lpstr>
      <vt:lpstr>Описание входной информации</vt:lpstr>
      <vt:lpstr>Описание выходной информации</vt:lpstr>
      <vt:lpstr>Презентация PowerPoint</vt:lpstr>
      <vt:lpstr>Описание структуры базы данных</vt:lpstr>
      <vt:lpstr>Описание программы  HotelBooking</vt:lpstr>
      <vt:lpstr>Описание мобильного приложения HotelBookingMobile</vt:lpstr>
      <vt:lpstr>Тестирование программного продукта - проверка  соответствия между реальным и ожидаемым  поведением программы, осуществляемая на конечном  наборе тестов, выбранном определенным образом.</vt:lpstr>
      <vt:lpstr>Страница «Вход»</vt:lpstr>
      <vt:lpstr>Страница «Отели»</vt:lpstr>
      <vt:lpstr>Страница «Добавление и изменение отеля»</vt:lpstr>
      <vt:lpstr>Окно «Менеджер номеров отеля»</vt:lpstr>
      <vt:lpstr>Окно «Менеджер фотографий»</vt:lpstr>
      <vt:lpstr>Страница «Хостес»</vt:lpstr>
      <vt:lpstr>Страница «Добавление и изменение хостес»</vt:lpstr>
      <vt:lpstr>Страница «Типы номеров»</vt:lpstr>
      <vt:lpstr>Страница «Удобства и услуги»</vt:lpstr>
      <vt:lpstr>Страница «Бронирование»</vt:lpstr>
      <vt:lpstr>Сформированный отчет по бронированию</vt:lpstr>
      <vt:lpstr>Страница «Изменение отеля»</vt:lpstr>
      <vt:lpstr>Активность «Старт»</vt:lpstr>
      <vt:lpstr>Активность «Регистрация»</vt:lpstr>
      <vt:lpstr>Активность «Меню»</vt:lpstr>
      <vt:lpstr>Активность «Отели»</vt:lpstr>
      <vt:lpstr>Активность «Отель»</vt:lpstr>
      <vt:lpstr>Активность «Отель»</vt:lpstr>
      <vt:lpstr>Активность «Фотографии»</vt:lpstr>
      <vt:lpstr>Активность «Бронирование»</vt:lpstr>
      <vt:lpstr>Активность «История бронирования»</vt:lpstr>
      <vt:lpstr>Экономический раздел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Riso Group Roles Collaborative Contract</dc:title>
  <dc:creator>Leonid Khramov</dc:creator>
  <cp:keywords>DAFl_CnnrzA,BAEhcAsPBuc</cp:keywords>
  <cp:lastModifiedBy>10a</cp:lastModifiedBy>
  <cp:revision>19</cp:revision>
  <dcterms:created xsi:type="dcterms:W3CDTF">2023-06-16T14:16:53Z</dcterms:created>
  <dcterms:modified xsi:type="dcterms:W3CDTF">2023-06-24T03:43:14Z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2023-06-16T00:00:00Z</vt:filetime>
  </property>
</Properties>
</file>